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
      <p:font typeface="Cairo"/>
      <p:regular r:id="rId40"/>
      <p:bold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iro-regular.fntdata"/><Relationship Id="rId20" Type="http://schemas.openxmlformats.org/officeDocument/2006/relationships/slide" Target="slides/slide15.xml"/><Relationship Id="rId42" Type="http://schemas.openxmlformats.org/officeDocument/2006/relationships/font" Target="fonts/CenturyGothic-regular.fntdata"/><Relationship Id="rId41" Type="http://schemas.openxmlformats.org/officeDocument/2006/relationships/font" Target="fonts/Cairo-bold.fntdata"/><Relationship Id="rId22" Type="http://schemas.openxmlformats.org/officeDocument/2006/relationships/slide" Target="slides/slide17.xml"/><Relationship Id="rId44" Type="http://schemas.openxmlformats.org/officeDocument/2006/relationships/font" Target="fonts/CenturyGothic-italic.fntdata"/><Relationship Id="rId21" Type="http://schemas.openxmlformats.org/officeDocument/2006/relationships/slide" Target="slides/slide16.xml"/><Relationship Id="rId43" Type="http://schemas.openxmlformats.org/officeDocument/2006/relationships/font" Target="fonts/CenturyGothic-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89b680ca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89b680ca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ff06940e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ff06940e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ff06940e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ff06940e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8ab5b973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8ab5b97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89b680ca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89b680ca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the mechanism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38e222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938e222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ff06940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ff0694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design process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ff06940e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ff06940e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ff06940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ff06940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product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89b680c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89b680c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89b680c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89b680c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89b680ca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89b680ca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ff06940e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ff06940e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89b680ca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89b680ca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ff06940e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ff06940e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89b680ca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89b680ca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ff06940e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ff06940e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ff06940e5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ff06940e5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89b680ca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89b680ca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89b680ca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89b680ca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38e22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938e22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938e222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938e222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938e222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938e222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938e222d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938e222d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938e222d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938e222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4310550" y="3023400"/>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500"/>
              <a:buNone/>
              <a:defRPr sz="1500"/>
            </a:lvl1pPr>
            <a:lvl2pPr lvl="1">
              <a:lnSpc>
                <a:spcPct val="100000"/>
              </a:lnSpc>
              <a:spcBef>
                <a:spcPts val="0"/>
              </a:spcBef>
              <a:spcAft>
                <a:spcPts val="0"/>
              </a:spcAft>
              <a:buSzPts val="1500"/>
              <a:buNone/>
              <a:defRPr sz="1500"/>
            </a:lvl2pPr>
            <a:lvl3pPr lvl="2">
              <a:lnSpc>
                <a:spcPct val="100000"/>
              </a:lnSpc>
              <a:spcBef>
                <a:spcPts val="0"/>
              </a:spcBef>
              <a:spcAft>
                <a:spcPts val="0"/>
              </a:spcAft>
              <a:buSzPts val="1500"/>
              <a:buNone/>
              <a:defRPr sz="1500"/>
            </a:lvl3pPr>
            <a:lvl4pPr lvl="3">
              <a:lnSpc>
                <a:spcPct val="100000"/>
              </a:lnSpc>
              <a:spcBef>
                <a:spcPts val="0"/>
              </a:spcBef>
              <a:spcAft>
                <a:spcPts val="0"/>
              </a:spcAft>
              <a:buSzPts val="1500"/>
              <a:buNone/>
              <a:defRPr sz="1500"/>
            </a:lvl4pPr>
            <a:lvl5pPr lvl="4">
              <a:lnSpc>
                <a:spcPct val="100000"/>
              </a:lnSpc>
              <a:spcBef>
                <a:spcPts val="0"/>
              </a:spcBef>
              <a:spcAft>
                <a:spcPts val="0"/>
              </a:spcAft>
              <a:buSzPts val="1500"/>
              <a:buNone/>
              <a:defRPr sz="1500"/>
            </a:lvl5pPr>
            <a:lvl6pPr lvl="5">
              <a:lnSpc>
                <a:spcPct val="100000"/>
              </a:lnSpc>
              <a:spcBef>
                <a:spcPts val="0"/>
              </a:spcBef>
              <a:spcAft>
                <a:spcPts val="0"/>
              </a:spcAft>
              <a:buSzPts val="1500"/>
              <a:buNone/>
              <a:defRPr sz="1500"/>
            </a:lvl6pPr>
            <a:lvl7pPr lvl="6">
              <a:lnSpc>
                <a:spcPct val="100000"/>
              </a:lnSpc>
              <a:spcBef>
                <a:spcPts val="0"/>
              </a:spcBef>
              <a:spcAft>
                <a:spcPts val="0"/>
              </a:spcAft>
              <a:buSzPts val="1500"/>
              <a:buNone/>
              <a:defRPr sz="1500"/>
            </a:lvl7pPr>
            <a:lvl8pPr lvl="7">
              <a:lnSpc>
                <a:spcPct val="100000"/>
              </a:lnSpc>
              <a:spcBef>
                <a:spcPts val="0"/>
              </a:spcBef>
              <a:spcAft>
                <a:spcPts val="0"/>
              </a:spcAft>
              <a:buSzPts val="1500"/>
              <a:buNone/>
              <a:defRPr sz="1500"/>
            </a:lvl8pPr>
            <a:lvl9pPr lvl="8">
              <a:lnSpc>
                <a:spcPct val="100000"/>
              </a:lnSpc>
              <a:spcBef>
                <a:spcPts val="0"/>
              </a:spcBef>
              <a:spcAft>
                <a:spcPts val="0"/>
              </a:spcAft>
              <a:buSzPts val="1500"/>
              <a:buNone/>
              <a:defRPr sz="15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grpSp>
        <p:nvGrpSpPr>
          <p:cNvPr id="109" name="Google Shape;109;p11"/>
          <p:cNvGrpSpPr/>
          <p:nvPr/>
        </p:nvGrpSpPr>
        <p:grpSpPr>
          <a:xfrm>
            <a:off x="4406400" y="0"/>
            <a:ext cx="4737600" cy="5143065"/>
            <a:chOff x="4406400" y="0"/>
            <a:chExt cx="4737600" cy="5143065"/>
          </a:xfrm>
        </p:grpSpPr>
        <p:sp>
          <p:nvSpPr>
            <p:cNvPr id="110" name="Google Shape;110;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9" name="Google Shape;129;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0" name="Google Shape;13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105" name="Google Shape;105;p10"/>
          <p:cNvGrpSpPr/>
          <p:nvPr/>
        </p:nvGrpSpPr>
        <p:grpSpPr>
          <a:xfrm>
            <a:off x="8472450" y="350747"/>
            <a:ext cx="698925" cy="684657"/>
            <a:chOff x="0" y="3785672"/>
            <a:chExt cx="698925" cy="684657"/>
          </a:xfrm>
        </p:grpSpPr>
        <p:sp>
          <p:nvSpPr>
            <p:cNvPr id="106" name="Google Shape;106;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5.jpg"/><Relationship Id="rId5" Type="http://schemas.openxmlformats.org/officeDocument/2006/relationships/image" Target="../media/image17.jpg"/><Relationship Id="rId6"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hyperlink" Target="https://spaceplace.nasa.gov/mars-rovers/en/" TargetMode="External"/><Relationship Id="rId4" Type="http://schemas.openxmlformats.org/officeDocument/2006/relationships/hyperlink" Target="https://mars.nasa.gov/msl/home/" TargetMode="External"/><Relationship Id="rId11" Type="http://schemas.openxmlformats.org/officeDocument/2006/relationships/hyperlink" Target="https://docs.google.com/document/d/103zLEj4cLQzu4jTo1wGzFLUG1A_g42d6qsXVHTYG_aQ/edit" TargetMode="External"/><Relationship Id="rId10" Type="http://schemas.openxmlformats.org/officeDocument/2006/relationships/hyperlink" Target="https://en.wikipedia.org/wiki/Curiosity_(rover)" TargetMode="External"/><Relationship Id="rId9" Type="http://schemas.openxmlformats.org/officeDocument/2006/relationships/hyperlink" Target="https://mars.nasa.gov/mars2020/" TargetMode="External"/><Relationship Id="rId5" Type="http://schemas.openxmlformats.org/officeDocument/2006/relationships/hyperlink" Target="https://mars.nasa.gov/mars2020/" TargetMode="External"/><Relationship Id="rId6" Type="http://schemas.openxmlformats.org/officeDocument/2006/relationships/hyperlink" Target="https://mars.nasa.gov/explore/mars-now/" TargetMode="External"/><Relationship Id="rId7" Type="http://schemas.openxmlformats.org/officeDocument/2006/relationships/hyperlink" Target="https://solarsystem.nasa.gov/resources/2372/mars-3d-model/" TargetMode="External"/><Relationship Id="rId8" Type="http://schemas.openxmlformats.org/officeDocument/2006/relationships/hyperlink" Target="https://trek.nasa.gov/mars/#v=0.1&amp;x=0&amp;y=0&amp;z=1&amp;p=urn%3Aogc%3Adef%3Acrs%3AEPSG%3A%3A104905&amp;d=&amp;locale=&amp;b=mars&amp;e=-233.08593315211596%2C-122.34374771785271%2C233.08593315211596%2C122.34374771785271&amp;sfz=&amp;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3"/>
          <p:cNvSpPr txBox="1"/>
          <p:nvPr>
            <p:ph type="ctrTitle"/>
          </p:nvPr>
        </p:nvSpPr>
        <p:spPr>
          <a:xfrm>
            <a:off x="3061300" y="1170550"/>
            <a:ext cx="45294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Cairo"/>
                <a:ea typeface="Cairo"/>
                <a:cs typeface="Cairo"/>
                <a:sym typeface="Cairo"/>
              </a:rPr>
              <a:t>Space Rover Community </a:t>
            </a:r>
            <a:endParaRPr>
              <a:latin typeface="Cairo"/>
              <a:ea typeface="Cairo"/>
              <a:cs typeface="Cairo"/>
              <a:sym typeface="Cairo"/>
            </a:endParaRPr>
          </a:p>
        </p:txBody>
      </p:sp>
      <p:sp>
        <p:nvSpPr>
          <p:cNvPr id="138" name="Google Shape;138;p13"/>
          <p:cNvSpPr txBox="1"/>
          <p:nvPr>
            <p:ph idx="1" type="subTitle"/>
          </p:nvPr>
        </p:nvSpPr>
        <p:spPr>
          <a:xfrm>
            <a:off x="4021925" y="2501325"/>
            <a:ext cx="27441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B7B7B7"/>
                </a:solidFill>
                <a:latin typeface="Century Gothic"/>
                <a:ea typeface="Century Gothic"/>
                <a:cs typeface="Century Gothic"/>
                <a:sym typeface="Century Gothic"/>
              </a:rPr>
              <a:t>Progress Presentation #1</a:t>
            </a:r>
            <a:endParaRPr sz="1700">
              <a:solidFill>
                <a:srgbClr val="B7B7B7"/>
              </a:solidFill>
              <a:latin typeface="Century Gothic"/>
              <a:ea typeface="Century Gothic"/>
              <a:cs typeface="Century Gothic"/>
              <a:sym typeface="Century Gothic"/>
            </a:endParaRPr>
          </a:p>
        </p:txBody>
      </p:sp>
      <p:pic>
        <p:nvPicPr>
          <p:cNvPr id="139" name="Google Shape;139;p13"/>
          <p:cNvPicPr preferRelativeResize="0"/>
          <p:nvPr/>
        </p:nvPicPr>
        <p:blipFill>
          <a:blip r:embed="rId3">
            <a:alphaModFix amt="51000"/>
          </a:blip>
          <a:stretch>
            <a:fillRect/>
          </a:stretch>
        </p:blipFill>
        <p:spPr>
          <a:xfrm>
            <a:off x="6308825" y="3219650"/>
            <a:ext cx="1637274" cy="1637274"/>
          </a:xfrm>
          <a:prstGeom prst="rect">
            <a:avLst/>
          </a:prstGeom>
          <a:noFill/>
          <a:ln>
            <a:noFill/>
          </a:ln>
        </p:spPr>
      </p:pic>
      <p:pic>
        <p:nvPicPr>
          <p:cNvPr id="140" name="Google Shape;140;p13"/>
          <p:cNvPicPr preferRelativeResize="0"/>
          <p:nvPr/>
        </p:nvPicPr>
        <p:blipFill rotWithShape="1">
          <a:blip r:embed="rId4">
            <a:alphaModFix amt="80000"/>
          </a:blip>
          <a:srcRect b="0" l="0" r="0" t="0"/>
          <a:stretch/>
        </p:blipFill>
        <p:spPr>
          <a:xfrm>
            <a:off x="4819500" y="3367488"/>
            <a:ext cx="1341600" cy="1341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759075"/>
            <a:ext cx="3036300" cy="2651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The spacecraft’s</a:t>
            </a:r>
            <a:r>
              <a:rPr b="1" lang="en-GB"/>
              <a:t> Drive-Train </a:t>
            </a:r>
            <a:r>
              <a:rPr lang="en-GB"/>
              <a:t>Mechanism:</a:t>
            </a:r>
            <a:endParaRPr/>
          </a:p>
        </p:txBody>
      </p:sp>
      <p:sp>
        <p:nvSpPr>
          <p:cNvPr id="199" name="Google Shape;199;p22"/>
          <p:cNvSpPr txBox="1"/>
          <p:nvPr>
            <p:ph idx="1" type="subTitle"/>
          </p:nvPr>
        </p:nvSpPr>
        <p:spPr>
          <a:xfrm>
            <a:off x="1297500" y="3538000"/>
            <a:ext cx="3036300" cy="506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rgbClr val="999999"/>
                </a:solidFill>
                <a:latin typeface="Cairo"/>
                <a:ea typeface="Cairo"/>
                <a:cs typeface="Cairo"/>
                <a:sym typeface="Cairo"/>
              </a:rPr>
              <a:t>Sub-team representer:</a:t>
            </a:r>
            <a:endParaRPr>
              <a:solidFill>
                <a:srgbClr val="999999"/>
              </a:solidFill>
              <a:latin typeface="Cairo"/>
              <a:ea typeface="Cairo"/>
              <a:cs typeface="Cairo"/>
              <a:sym typeface="Cairo"/>
            </a:endParaRPr>
          </a:p>
          <a:p>
            <a:pPr indent="0" lvl="0" marL="0" rtl="0" algn="l">
              <a:spcBef>
                <a:spcPts val="0"/>
              </a:spcBef>
              <a:spcAft>
                <a:spcPts val="0"/>
              </a:spcAft>
              <a:buNone/>
            </a:pPr>
            <a:r>
              <a:rPr lang="en-GB">
                <a:solidFill>
                  <a:srgbClr val="999999"/>
                </a:solidFill>
                <a:latin typeface="Cairo"/>
                <a:ea typeface="Cairo"/>
                <a:cs typeface="Cairo"/>
                <a:sym typeface="Cairo"/>
              </a:rPr>
              <a:t>Yasmine Kharrat</a:t>
            </a:r>
            <a:endParaRPr>
              <a:solidFill>
                <a:srgbClr val="999999"/>
              </a:solidFill>
              <a:latin typeface="Cairo"/>
              <a:ea typeface="Cairo"/>
              <a:cs typeface="Cairo"/>
              <a:sym typeface="Cairo"/>
            </a:endParaRPr>
          </a:p>
        </p:txBody>
      </p:sp>
      <p:sp>
        <p:nvSpPr>
          <p:cNvPr id="200" name="Google Shape;200;p22"/>
          <p:cNvSpPr txBox="1"/>
          <p:nvPr>
            <p:ph idx="2" type="body"/>
          </p:nvPr>
        </p:nvSpPr>
        <p:spPr>
          <a:xfrm>
            <a:off x="4648200" y="759075"/>
            <a:ext cx="3676800" cy="3285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000"/>
              </a:spcBef>
              <a:spcAft>
                <a:spcPts val="0"/>
              </a:spcAft>
              <a:buNone/>
            </a:pPr>
            <a:r>
              <a:rPr lang="en-GB" sz="1900">
                <a:latin typeface="Century Gothic"/>
                <a:ea typeface="Century Gothic"/>
                <a:cs typeface="Century Gothic"/>
                <a:sym typeface="Century Gothic"/>
              </a:rPr>
              <a:t>I.	</a:t>
            </a:r>
            <a:r>
              <a:rPr lang="en-GB" sz="1900">
                <a:latin typeface="Century Gothic"/>
                <a:ea typeface="Century Gothic"/>
                <a:cs typeface="Century Gothic"/>
                <a:sym typeface="Century Gothic"/>
              </a:rPr>
              <a:t>Exploring other rovers’ drive trains.</a:t>
            </a:r>
            <a:endParaRPr sz="1900">
              <a:latin typeface="Century Gothic"/>
              <a:ea typeface="Century Gothic"/>
              <a:cs typeface="Century Gothic"/>
              <a:sym typeface="Century Gothic"/>
            </a:endParaRPr>
          </a:p>
          <a:p>
            <a:pPr indent="0" lvl="0" marL="0" rtl="0" algn="l">
              <a:spcBef>
                <a:spcPts val="1200"/>
              </a:spcBef>
              <a:spcAft>
                <a:spcPts val="0"/>
              </a:spcAft>
              <a:buNone/>
            </a:pPr>
            <a:r>
              <a:rPr lang="en-GB" sz="1900">
                <a:latin typeface="Century Gothic"/>
                <a:ea typeface="Century Gothic"/>
                <a:cs typeface="Century Gothic"/>
                <a:sym typeface="Century Gothic"/>
              </a:rPr>
              <a:t>II.	Learning about the suspension structure of the rover.</a:t>
            </a:r>
            <a:endParaRPr sz="1900">
              <a:latin typeface="Century Gothic"/>
              <a:ea typeface="Century Gothic"/>
              <a:cs typeface="Century Gothic"/>
              <a:sym typeface="Century Gothic"/>
            </a:endParaRPr>
          </a:p>
          <a:p>
            <a:pPr indent="0" lvl="0" marL="0" rtl="0" algn="l">
              <a:spcBef>
                <a:spcPts val="1200"/>
              </a:spcBef>
              <a:spcAft>
                <a:spcPts val="0"/>
              </a:spcAft>
              <a:buNone/>
            </a:pPr>
            <a:r>
              <a:t/>
            </a:r>
            <a:endParaRPr sz="2500"/>
          </a:p>
          <a:p>
            <a:pPr indent="0" lvl="0" marL="0" rtl="0" algn="l">
              <a:spcBef>
                <a:spcPts val="1200"/>
              </a:spcBef>
              <a:spcAft>
                <a:spcPts val="1200"/>
              </a:spcAft>
              <a:buNone/>
            </a:pPr>
            <a:r>
              <a:t/>
            </a:r>
            <a:endParaRPr sz="2000"/>
          </a:p>
        </p:txBody>
      </p:sp>
      <p:pic>
        <p:nvPicPr>
          <p:cNvPr id="201" name="Google Shape;201;p22"/>
          <p:cNvPicPr preferRelativeResize="0"/>
          <p:nvPr/>
        </p:nvPicPr>
        <p:blipFill>
          <a:blip r:embed="rId3">
            <a:alphaModFix/>
          </a:blip>
          <a:stretch>
            <a:fillRect/>
          </a:stretch>
        </p:blipFill>
        <p:spPr>
          <a:xfrm>
            <a:off x="1920173" y="2061050"/>
            <a:ext cx="1790951" cy="1236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160700" y="561225"/>
            <a:ext cx="6783300" cy="73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700">
                <a:latin typeface="Century Gothic"/>
                <a:ea typeface="Century Gothic"/>
                <a:cs typeface="Century Gothic"/>
                <a:sym typeface="Century Gothic"/>
              </a:rPr>
              <a:t>I) Exploring other rovers drive trains:</a:t>
            </a:r>
            <a:endParaRPr sz="3100">
              <a:latin typeface="Century Gothic"/>
              <a:ea typeface="Century Gothic"/>
              <a:cs typeface="Century Gothic"/>
              <a:sym typeface="Century Gothic"/>
            </a:endParaRPr>
          </a:p>
        </p:txBody>
      </p:sp>
      <p:pic>
        <p:nvPicPr>
          <p:cNvPr id="207" name="Google Shape;207;p23"/>
          <p:cNvPicPr preferRelativeResize="0"/>
          <p:nvPr/>
        </p:nvPicPr>
        <p:blipFill>
          <a:blip r:embed="rId3">
            <a:alphaModFix/>
          </a:blip>
          <a:stretch>
            <a:fillRect/>
          </a:stretch>
        </p:blipFill>
        <p:spPr>
          <a:xfrm>
            <a:off x="604200" y="1933663"/>
            <a:ext cx="4455975" cy="2342975"/>
          </a:xfrm>
          <a:prstGeom prst="rect">
            <a:avLst/>
          </a:prstGeom>
          <a:noFill/>
          <a:ln>
            <a:noFill/>
          </a:ln>
        </p:spPr>
      </p:pic>
      <p:pic>
        <p:nvPicPr>
          <p:cNvPr id="208" name="Google Shape;208;p23"/>
          <p:cNvPicPr preferRelativeResize="0"/>
          <p:nvPr/>
        </p:nvPicPr>
        <p:blipFill rotWithShape="1">
          <a:blip r:embed="rId4">
            <a:alphaModFix/>
          </a:blip>
          <a:srcRect b="6086" l="0" r="0" t="2806"/>
          <a:stretch/>
        </p:blipFill>
        <p:spPr>
          <a:xfrm>
            <a:off x="5249675" y="1933675"/>
            <a:ext cx="2999126" cy="2342975"/>
          </a:xfrm>
          <a:prstGeom prst="rect">
            <a:avLst/>
          </a:prstGeom>
          <a:noFill/>
          <a:ln>
            <a:noFill/>
          </a:ln>
        </p:spPr>
      </p:pic>
      <p:sp>
        <p:nvSpPr>
          <p:cNvPr id="209" name="Google Shape;209;p23"/>
          <p:cNvSpPr txBox="1"/>
          <p:nvPr/>
        </p:nvSpPr>
        <p:spPr>
          <a:xfrm>
            <a:off x="4844100" y="1798575"/>
            <a:ext cx="3810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rgbClr val="999999"/>
                </a:solidFill>
                <a:latin typeface="Century Gothic"/>
                <a:ea typeface="Century Gothic"/>
                <a:cs typeface="Century Gothic"/>
                <a:sym typeface="Century Gothic"/>
              </a:rPr>
              <a:t>Curiosity</a:t>
            </a:r>
            <a:r>
              <a:rPr lang="en-GB" sz="2100">
                <a:solidFill>
                  <a:srgbClr val="999999"/>
                </a:solidFill>
                <a:latin typeface="Century Gothic"/>
                <a:ea typeface="Century Gothic"/>
                <a:cs typeface="Century Gothic"/>
                <a:sym typeface="Century Gothic"/>
              </a:rPr>
              <a:t> rover</a:t>
            </a:r>
            <a:endParaRPr sz="2100">
              <a:solidFill>
                <a:srgbClr val="999999"/>
              </a:solidFill>
              <a:latin typeface="Century Gothic"/>
              <a:ea typeface="Century Gothic"/>
              <a:cs typeface="Century Gothic"/>
              <a:sym typeface="Century Gothic"/>
            </a:endParaRPr>
          </a:p>
        </p:txBody>
      </p:sp>
      <p:sp>
        <p:nvSpPr>
          <p:cNvPr id="210" name="Google Shape;210;p23"/>
          <p:cNvSpPr txBox="1"/>
          <p:nvPr/>
        </p:nvSpPr>
        <p:spPr>
          <a:xfrm>
            <a:off x="1371300" y="3618200"/>
            <a:ext cx="4784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rgbClr val="999999"/>
                </a:solidFill>
                <a:latin typeface="Century Gothic"/>
                <a:ea typeface="Century Gothic"/>
                <a:cs typeface="Century Gothic"/>
                <a:sym typeface="Century Gothic"/>
              </a:rPr>
              <a:t>Perseverance </a:t>
            </a:r>
            <a:r>
              <a:rPr lang="en-GB" sz="2100">
                <a:solidFill>
                  <a:srgbClr val="999999"/>
                </a:solidFill>
                <a:latin typeface="Century Gothic"/>
                <a:ea typeface="Century Gothic"/>
                <a:cs typeface="Century Gothic"/>
                <a:sym typeface="Century Gothic"/>
              </a:rPr>
              <a:t>rover</a:t>
            </a:r>
            <a:endParaRPr sz="2100">
              <a:solidFill>
                <a:srgbClr val="999999"/>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079450" y="570500"/>
            <a:ext cx="7485600" cy="54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700">
                <a:latin typeface="Century Gothic"/>
                <a:ea typeface="Century Gothic"/>
                <a:cs typeface="Century Gothic"/>
                <a:sym typeface="Century Gothic"/>
              </a:rPr>
              <a:t>II) Learning about the suspension structure:</a:t>
            </a:r>
            <a:endParaRPr sz="2700">
              <a:latin typeface="Century Gothic"/>
              <a:ea typeface="Century Gothic"/>
              <a:cs typeface="Century Gothic"/>
              <a:sym typeface="Century Gothic"/>
            </a:endParaRPr>
          </a:p>
        </p:txBody>
      </p:sp>
      <p:pic>
        <p:nvPicPr>
          <p:cNvPr id="216" name="Google Shape;216;p24"/>
          <p:cNvPicPr preferRelativeResize="0"/>
          <p:nvPr/>
        </p:nvPicPr>
        <p:blipFill>
          <a:blip r:embed="rId3">
            <a:alphaModFix/>
          </a:blip>
          <a:stretch>
            <a:fillRect/>
          </a:stretch>
        </p:blipFill>
        <p:spPr>
          <a:xfrm>
            <a:off x="1312625" y="1276350"/>
            <a:ext cx="3518696" cy="1963824"/>
          </a:xfrm>
          <a:prstGeom prst="rect">
            <a:avLst/>
          </a:prstGeom>
          <a:noFill/>
          <a:ln>
            <a:noFill/>
          </a:ln>
        </p:spPr>
      </p:pic>
      <p:pic>
        <p:nvPicPr>
          <p:cNvPr id="217" name="Google Shape;217;p24"/>
          <p:cNvPicPr preferRelativeResize="0"/>
          <p:nvPr/>
        </p:nvPicPr>
        <p:blipFill rotWithShape="1">
          <a:blip r:embed="rId4">
            <a:alphaModFix/>
          </a:blip>
          <a:srcRect b="0" l="0" r="17972" t="0"/>
          <a:stretch/>
        </p:blipFill>
        <p:spPr>
          <a:xfrm>
            <a:off x="4533750" y="1276350"/>
            <a:ext cx="3003050" cy="1963825"/>
          </a:xfrm>
          <a:prstGeom prst="rect">
            <a:avLst/>
          </a:prstGeom>
          <a:noFill/>
          <a:ln>
            <a:noFill/>
          </a:ln>
        </p:spPr>
      </p:pic>
      <p:pic>
        <p:nvPicPr>
          <p:cNvPr id="218" name="Google Shape;218;p24"/>
          <p:cNvPicPr preferRelativeResize="0"/>
          <p:nvPr/>
        </p:nvPicPr>
        <p:blipFill rotWithShape="1">
          <a:blip r:embed="rId5">
            <a:alphaModFix/>
          </a:blip>
          <a:srcRect b="0" l="0" r="22922" t="30943"/>
          <a:stretch/>
        </p:blipFill>
        <p:spPr>
          <a:xfrm>
            <a:off x="1312625" y="3238923"/>
            <a:ext cx="3282325" cy="1579625"/>
          </a:xfrm>
          <a:prstGeom prst="rect">
            <a:avLst/>
          </a:prstGeom>
          <a:noFill/>
          <a:ln>
            <a:noFill/>
          </a:ln>
        </p:spPr>
      </p:pic>
      <p:pic>
        <p:nvPicPr>
          <p:cNvPr id="219" name="Google Shape;219;p24"/>
          <p:cNvPicPr preferRelativeResize="0"/>
          <p:nvPr/>
        </p:nvPicPr>
        <p:blipFill rotWithShape="1">
          <a:blip r:embed="rId6">
            <a:alphaModFix/>
          </a:blip>
          <a:srcRect b="0" l="13657" r="16338" t="26405"/>
          <a:stretch/>
        </p:blipFill>
        <p:spPr>
          <a:xfrm>
            <a:off x="4565725" y="3237825"/>
            <a:ext cx="2971076" cy="1579626"/>
          </a:xfrm>
          <a:prstGeom prst="rect">
            <a:avLst/>
          </a:prstGeom>
          <a:noFill/>
          <a:ln>
            <a:noFill/>
          </a:ln>
        </p:spPr>
      </p:pic>
      <p:cxnSp>
        <p:nvCxnSpPr>
          <p:cNvPr id="220" name="Google Shape;220;p24"/>
          <p:cNvCxnSpPr/>
          <p:nvPr/>
        </p:nvCxnSpPr>
        <p:spPr>
          <a:xfrm>
            <a:off x="1317325" y="3240175"/>
            <a:ext cx="6231000" cy="0"/>
          </a:xfrm>
          <a:prstGeom prst="straightConnector1">
            <a:avLst/>
          </a:prstGeom>
          <a:noFill/>
          <a:ln cap="flat" cmpd="sng" w="19050">
            <a:solidFill>
              <a:srgbClr val="999999"/>
            </a:solidFill>
            <a:prstDash val="solid"/>
            <a:round/>
            <a:headEnd len="med" w="med" type="none"/>
            <a:tailEnd len="med" w="med" type="none"/>
          </a:ln>
        </p:spPr>
      </p:cxnSp>
      <p:cxnSp>
        <p:nvCxnSpPr>
          <p:cNvPr id="221" name="Google Shape;221;p24"/>
          <p:cNvCxnSpPr/>
          <p:nvPr/>
        </p:nvCxnSpPr>
        <p:spPr>
          <a:xfrm>
            <a:off x="4510688" y="1268875"/>
            <a:ext cx="0" cy="3568800"/>
          </a:xfrm>
          <a:prstGeom prst="straightConnector1">
            <a:avLst/>
          </a:prstGeom>
          <a:noFill/>
          <a:ln cap="flat" cmpd="sng" w="19050">
            <a:solidFill>
              <a:srgbClr val="999999"/>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3">
            <a:alphaModFix/>
          </a:blip>
          <a:stretch>
            <a:fillRect/>
          </a:stretch>
        </p:blipFill>
        <p:spPr>
          <a:xfrm>
            <a:off x="1764088" y="465813"/>
            <a:ext cx="5615825" cy="421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144200" y="1042300"/>
            <a:ext cx="3195000" cy="24132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The spacecraft’s</a:t>
            </a:r>
            <a:r>
              <a:rPr b="1" lang="en-GB"/>
              <a:t> Intake Arm </a:t>
            </a:r>
            <a:r>
              <a:rPr lang="en-GB"/>
              <a:t>Mechanism:</a:t>
            </a:r>
            <a:endParaRPr/>
          </a:p>
        </p:txBody>
      </p:sp>
      <p:sp>
        <p:nvSpPr>
          <p:cNvPr id="232" name="Google Shape;232;p26"/>
          <p:cNvSpPr txBox="1"/>
          <p:nvPr>
            <p:ph idx="1" type="subTitle"/>
          </p:nvPr>
        </p:nvSpPr>
        <p:spPr>
          <a:xfrm>
            <a:off x="1144200" y="3583775"/>
            <a:ext cx="3195000" cy="506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rgbClr val="999999"/>
                </a:solidFill>
                <a:latin typeface="Cairo"/>
                <a:ea typeface="Cairo"/>
                <a:cs typeface="Cairo"/>
                <a:sym typeface="Cairo"/>
              </a:rPr>
              <a:t>Sub-team representer:</a:t>
            </a:r>
            <a:endParaRPr>
              <a:solidFill>
                <a:srgbClr val="999999"/>
              </a:solidFill>
              <a:latin typeface="Cairo"/>
              <a:ea typeface="Cairo"/>
              <a:cs typeface="Cairo"/>
              <a:sym typeface="Cairo"/>
            </a:endParaRPr>
          </a:p>
          <a:p>
            <a:pPr indent="0" lvl="0" marL="0" rtl="0" algn="l">
              <a:spcBef>
                <a:spcPts val="0"/>
              </a:spcBef>
              <a:spcAft>
                <a:spcPts val="0"/>
              </a:spcAft>
              <a:buNone/>
            </a:pPr>
            <a:r>
              <a:rPr lang="en-GB">
                <a:solidFill>
                  <a:srgbClr val="999999"/>
                </a:solidFill>
                <a:latin typeface="Cairo"/>
                <a:ea typeface="Cairo"/>
                <a:cs typeface="Cairo"/>
                <a:sym typeface="Cairo"/>
              </a:rPr>
              <a:t>E. Lahiani</a:t>
            </a:r>
            <a:endParaRPr>
              <a:solidFill>
                <a:srgbClr val="999999"/>
              </a:solidFill>
              <a:latin typeface="Cairo"/>
              <a:ea typeface="Cairo"/>
              <a:cs typeface="Cairo"/>
              <a:sym typeface="Cairo"/>
            </a:endParaRPr>
          </a:p>
        </p:txBody>
      </p:sp>
      <p:sp>
        <p:nvSpPr>
          <p:cNvPr id="233" name="Google Shape;233;p26"/>
          <p:cNvSpPr txBox="1"/>
          <p:nvPr>
            <p:ph idx="2" type="body"/>
          </p:nvPr>
        </p:nvSpPr>
        <p:spPr>
          <a:xfrm>
            <a:off x="4572000" y="1042300"/>
            <a:ext cx="3618900" cy="30477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770"/>
              <a:buNone/>
            </a:pPr>
            <a:r>
              <a:rPr lang="en-GB" sz="1900">
                <a:latin typeface="Century Gothic"/>
                <a:ea typeface="Century Gothic"/>
                <a:cs typeface="Century Gothic"/>
                <a:sym typeface="Century Gothic"/>
              </a:rPr>
              <a:t>I.	</a:t>
            </a:r>
            <a:r>
              <a:rPr lang="en-GB" sz="1900">
                <a:latin typeface="Century Gothic"/>
                <a:ea typeface="Century Gothic"/>
                <a:cs typeface="Century Gothic"/>
                <a:sym typeface="Century Gothic"/>
              </a:rPr>
              <a:t>Characteristics</a:t>
            </a:r>
            <a:r>
              <a:rPr lang="en-GB" sz="1900">
                <a:latin typeface="Century Gothic"/>
                <a:ea typeface="Century Gothic"/>
                <a:cs typeface="Century Gothic"/>
                <a:sym typeface="Century Gothic"/>
              </a:rPr>
              <a:t>.</a:t>
            </a:r>
            <a:endParaRPr sz="1900">
              <a:latin typeface="Century Gothic"/>
              <a:ea typeface="Century Gothic"/>
              <a:cs typeface="Century Gothic"/>
              <a:sym typeface="Century Gothic"/>
            </a:endParaRPr>
          </a:p>
          <a:p>
            <a:pPr indent="0" lvl="0" marL="0" rtl="0" algn="l">
              <a:lnSpc>
                <a:spcPct val="115000"/>
              </a:lnSpc>
              <a:spcBef>
                <a:spcPts val="1000"/>
              </a:spcBef>
              <a:spcAft>
                <a:spcPts val="0"/>
              </a:spcAft>
              <a:buSzPts val="770"/>
              <a:buNone/>
            </a:pPr>
            <a:r>
              <a:rPr lang="en-GB" sz="1900">
                <a:latin typeface="Century Gothic"/>
                <a:ea typeface="Century Gothic"/>
                <a:cs typeface="Century Gothic"/>
                <a:sym typeface="Century Gothic"/>
              </a:rPr>
              <a:t>II.	Design Process.</a:t>
            </a:r>
            <a:endParaRPr sz="1900">
              <a:latin typeface="Century Gothic"/>
              <a:ea typeface="Century Gothic"/>
              <a:cs typeface="Century Gothic"/>
              <a:sym typeface="Century Gothic"/>
            </a:endParaRPr>
          </a:p>
          <a:p>
            <a:pPr indent="0" lvl="0" marL="0" rtl="0" algn="l">
              <a:lnSpc>
                <a:spcPct val="115000"/>
              </a:lnSpc>
              <a:spcBef>
                <a:spcPts val="1000"/>
              </a:spcBef>
              <a:spcAft>
                <a:spcPts val="0"/>
              </a:spcAft>
              <a:buSzPts val="770"/>
              <a:buNone/>
            </a:pPr>
            <a:r>
              <a:rPr lang="en-GB" sz="1900">
                <a:latin typeface="Century Gothic"/>
                <a:ea typeface="Century Gothic"/>
                <a:cs typeface="Century Gothic"/>
                <a:sym typeface="Century Gothic"/>
              </a:rPr>
              <a:t>III.	Detailed Structure.</a:t>
            </a:r>
            <a:endParaRPr sz="1900">
              <a:latin typeface="Century Gothic"/>
              <a:ea typeface="Century Gothic"/>
              <a:cs typeface="Century Gothic"/>
              <a:sym typeface="Century Gothic"/>
            </a:endParaRPr>
          </a:p>
          <a:p>
            <a:pPr indent="0" lvl="0" marL="0" rtl="0" algn="l">
              <a:lnSpc>
                <a:spcPct val="115000"/>
              </a:lnSpc>
              <a:spcBef>
                <a:spcPts val="1000"/>
              </a:spcBef>
              <a:spcAft>
                <a:spcPts val="1000"/>
              </a:spcAft>
              <a:buSzPts val="770"/>
              <a:buNone/>
            </a:pPr>
            <a:r>
              <a:rPr lang="en-GB" sz="1900">
                <a:latin typeface="Century Gothic"/>
                <a:ea typeface="Century Gothic"/>
                <a:cs typeface="Century Gothic"/>
                <a:sym typeface="Century Gothic"/>
              </a:rPr>
              <a:t>IV.	Final Product.</a:t>
            </a:r>
            <a:endParaRPr sz="1900">
              <a:latin typeface="Century Gothic"/>
              <a:ea typeface="Century Gothic"/>
              <a:cs typeface="Century Gothic"/>
              <a:sym typeface="Century Gothic"/>
            </a:endParaRPr>
          </a:p>
        </p:txBody>
      </p:sp>
      <p:pic>
        <p:nvPicPr>
          <p:cNvPr id="234" name="Google Shape;234;p26"/>
          <p:cNvPicPr preferRelativeResize="0"/>
          <p:nvPr/>
        </p:nvPicPr>
        <p:blipFill rotWithShape="1">
          <a:blip r:embed="rId3">
            <a:alphaModFix/>
          </a:blip>
          <a:srcRect b="0" l="5781" r="8189" t="0"/>
          <a:stretch/>
        </p:blipFill>
        <p:spPr>
          <a:xfrm>
            <a:off x="1770050" y="2285400"/>
            <a:ext cx="1943300" cy="1115400"/>
          </a:xfrm>
          <a:prstGeom prst="rect">
            <a:avLst/>
          </a:prstGeom>
          <a:noFill/>
          <a:ln>
            <a:noFill/>
          </a:ln>
        </p:spPr>
      </p:pic>
      <p:sp>
        <p:nvSpPr>
          <p:cNvPr id="235" name="Google Shape;235;p26"/>
          <p:cNvSpPr/>
          <p:nvPr/>
        </p:nvSpPr>
        <p:spPr>
          <a:xfrm>
            <a:off x="1900225" y="2348275"/>
            <a:ext cx="7416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297500" y="1178250"/>
            <a:ext cx="3109500" cy="28659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romanUcPeriod"/>
            </a:pPr>
            <a:r>
              <a:rPr lang="en-GB"/>
              <a:t>Characteristics:</a:t>
            </a:r>
            <a:endParaRPr/>
          </a:p>
        </p:txBody>
      </p:sp>
      <p:sp>
        <p:nvSpPr>
          <p:cNvPr id="241" name="Google Shape;241;p27"/>
          <p:cNvSpPr txBox="1"/>
          <p:nvPr>
            <p:ph idx="2" type="body"/>
          </p:nvPr>
        </p:nvSpPr>
        <p:spPr>
          <a:xfrm>
            <a:off x="4648200" y="1178250"/>
            <a:ext cx="3676800" cy="28659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Is 90 cm long.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Has 3 joints ( like a human arm: shoulder, elbow &amp; wrist)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Contains 5 geared motors to enable these movements:</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 The </a:t>
            </a:r>
            <a:r>
              <a:rPr b="1" lang="en-GB" sz="1750">
                <a:solidFill>
                  <a:srgbClr val="FF0000"/>
                </a:solidFill>
                <a:latin typeface="Century Gothic"/>
                <a:ea typeface="Century Gothic"/>
                <a:cs typeface="Century Gothic"/>
                <a:sym typeface="Century Gothic"/>
              </a:rPr>
              <a:t>shoulder </a:t>
            </a:r>
            <a:r>
              <a:rPr lang="en-GB" sz="1750">
                <a:latin typeface="Century Gothic"/>
                <a:ea typeface="Century Gothic"/>
                <a:cs typeface="Century Gothic"/>
                <a:sym typeface="Century Gothic"/>
              </a:rPr>
              <a:t>movement.</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 The </a:t>
            </a:r>
            <a:r>
              <a:rPr b="1" lang="en-GB" sz="1750">
                <a:solidFill>
                  <a:srgbClr val="FF9900"/>
                </a:solidFill>
                <a:latin typeface="Century Gothic"/>
                <a:ea typeface="Century Gothic"/>
                <a:cs typeface="Century Gothic"/>
                <a:sym typeface="Century Gothic"/>
              </a:rPr>
              <a:t>elbow </a:t>
            </a:r>
            <a:r>
              <a:rPr lang="en-GB" sz="1750">
                <a:latin typeface="Century Gothic"/>
                <a:ea typeface="Century Gothic"/>
                <a:cs typeface="Century Gothic"/>
                <a:sym typeface="Century Gothic"/>
              </a:rPr>
              <a:t>movement.</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 *) The </a:t>
            </a:r>
            <a:r>
              <a:rPr b="1" lang="en-GB" sz="1750">
                <a:solidFill>
                  <a:srgbClr val="FFFF00"/>
                </a:solidFill>
                <a:latin typeface="Century Gothic"/>
                <a:ea typeface="Century Gothic"/>
                <a:cs typeface="Century Gothic"/>
                <a:sym typeface="Century Gothic"/>
              </a:rPr>
              <a:t>wrist </a:t>
            </a:r>
            <a:r>
              <a:rPr lang="en-GB" sz="1750">
                <a:latin typeface="Century Gothic"/>
                <a:ea typeface="Century Gothic"/>
                <a:cs typeface="Century Gothic"/>
                <a:sym typeface="Century Gothic"/>
              </a:rPr>
              <a:t>movement.</a:t>
            </a:r>
            <a:endParaRPr/>
          </a:p>
        </p:txBody>
      </p:sp>
      <p:pic>
        <p:nvPicPr>
          <p:cNvPr id="242" name="Google Shape;242;p27"/>
          <p:cNvPicPr preferRelativeResize="0"/>
          <p:nvPr/>
        </p:nvPicPr>
        <p:blipFill rotWithShape="1">
          <a:blip r:embed="rId3">
            <a:alphaModFix/>
          </a:blip>
          <a:srcRect b="30624" l="25423" r="33924" t="11745"/>
          <a:stretch/>
        </p:blipFill>
        <p:spPr>
          <a:xfrm>
            <a:off x="1430425" y="1687324"/>
            <a:ext cx="2843650" cy="2269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p:nvPr/>
        </p:nvSpPr>
        <p:spPr>
          <a:xfrm>
            <a:off x="191775" y="842100"/>
            <a:ext cx="8668800" cy="3343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8"/>
          <p:cNvPicPr preferRelativeResize="0"/>
          <p:nvPr/>
        </p:nvPicPr>
        <p:blipFill>
          <a:blip r:embed="rId3">
            <a:alphaModFix/>
          </a:blip>
          <a:stretch>
            <a:fillRect/>
          </a:stretch>
        </p:blipFill>
        <p:spPr>
          <a:xfrm>
            <a:off x="6023603" y="2083476"/>
            <a:ext cx="2759247" cy="2032575"/>
          </a:xfrm>
          <a:prstGeom prst="rect">
            <a:avLst/>
          </a:prstGeom>
          <a:noFill/>
          <a:ln>
            <a:noFill/>
          </a:ln>
        </p:spPr>
      </p:pic>
      <p:pic>
        <p:nvPicPr>
          <p:cNvPr id="249" name="Google Shape;249;p28"/>
          <p:cNvPicPr preferRelativeResize="0"/>
          <p:nvPr/>
        </p:nvPicPr>
        <p:blipFill rotWithShape="1">
          <a:blip r:embed="rId4">
            <a:alphaModFix/>
          </a:blip>
          <a:srcRect b="30624" l="25423" r="33924" t="11745"/>
          <a:stretch/>
        </p:blipFill>
        <p:spPr>
          <a:xfrm>
            <a:off x="296575" y="1847949"/>
            <a:ext cx="2843650" cy="2269174"/>
          </a:xfrm>
          <a:prstGeom prst="rect">
            <a:avLst/>
          </a:prstGeom>
          <a:noFill/>
          <a:ln>
            <a:noFill/>
          </a:ln>
        </p:spPr>
      </p:pic>
      <p:pic>
        <p:nvPicPr>
          <p:cNvPr id="250" name="Google Shape;250;p28"/>
          <p:cNvPicPr preferRelativeResize="0"/>
          <p:nvPr/>
        </p:nvPicPr>
        <p:blipFill>
          <a:blip r:embed="rId5">
            <a:alphaModFix/>
          </a:blip>
          <a:stretch>
            <a:fillRect/>
          </a:stretch>
        </p:blipFill>
        <p:spPr>
          <a:xfrm>
            <a:off x="826625" y="930300"/>
            <a:ext cx="1578000" cy="1001664"/>
          </a:xfrm>
          <a:prstGeom prst="rect">
            <a:avLst/>
          </a:prstGeom>
          <a:noFill/>
          <a:ln>
            <a:noFill/>
          </a:ln>
        </p:spPr>
      </p:pic>
      <p:cxnSp>
        <p:nvCxnSpPr>
          <p:cNvPr id="251" name="Google Shape;251;p28"/>
          <p:cNvCxnSpPr/>
          <p:nvPr/>
        </p:nvCxnSpPr>
        <p:spPr>
          <a:xfrm flipH="1">
            <a:off x="826500" y="1892000"/>
            <a:ext cx="374400" cy="282900"/>
          </a:xfrm>
          <a:prstGeom prst="straightConnector1">
            <a:avLst/>
          </a:prstGeom>
          <a:noFill/>
          <a:ln cap="flat" cmpd="sng" w="38100">
            <a:solidFill>
              <a:schemeClr val="dk2"/>
            </a:solidFill>
            <a:prstDash val="solid"/>
            <a:round/>
            <a:headEnd len="med" w="med" type="none"/>
            <a:tailEnd len="med" w="med" type="triangle"/>
          </a:ln>
        </p:spPr>
      </p:cxnSp>
      <p:sp>
        <p:nvSpPr>
          <p:cNvPr id="252" name="Google Shape;252;p28"/>
          <p:cNvSpPr txBox="1"/>
          <p:nvPr/>
        </p:nvSpPr>
        <p:spPr>
          <a:xfrm>
            <a:off x="2406375" y="969438"/>
            <a:ext cx="975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latin typeface="Century Gothic"/>
                <a:ea typeface="Century Gothic"/>
                <a:cs typeface="Century Gothic"/>
                <a:sym typeface="Century Gothic"/>
              </a:rPr>
              <a:t>Dust-drill under protection </a:t>
            </a:r>
            <a:r>
              <a:rPr lang="en-GB" sz="1200">
                <a:solidFill>
                  <a:srgbClr val="999999"/>
                </a:solidFill>
                <a:latin typeface="Century Gothic"/>
                <a:ea typeface="Century Gothic"/>
                <a:cs typeface="Century Gothic"/>
                <a:sym typeface="Century Gothic"/>
              </a:rPr>
              <a:t>shield</a:t>
            </a:r>
            <a:endParaRPr sz="1200">
              <a:solidFill>
                <a:srgbClr val="999999"/>
              </a:solidFill>
              <a:latin typeface="Century Gothic"/>
              <a:ea typeface="Century Gothic"/>
              <a:cs typeface="Century Gothic"/>
              <a:sym typeface="Century Gothic"/>
            </a:endParaRPr>
          </a:p>
        </p:txBody>
      </p:sp>
      <p:cxnSp>
        <p:nvCxnSpPr>
          <p:cNvPr id="253" name="Google Shape;253;p28"/>
          <p:cNvCxnSpPr/>
          <p:nvPr/>
        </p:nvCxnSpPr>
        <p:spPr>
          <a:xfrm rot="10800000">
            <a:off x="458825" y="4675575"/>
            <a:ext cx="1053600" cy="0"/>
          </a:xfrm>
          <a:prstGeom prst="straightConnector1">
            <a:avLst/>
          </a:prstGeom>
          <a:noFill/>
          <a:ln cap="flat" cmpd="sng" w="38100">
            <a:solidFill>
              <a:srgbClr val="999999"/>
            </a:solidFill>
            <a:prstDash val="solid"/>
            <a:round/>
            <a:headEnd len="med" w="med" type="none"/>
            <a:tailEnd len="med" w="med" type="triangle"/>
          </a:ln>
        </p:spPr>
      </p:cxnSp>
      <p:cxnSp>
        <p:nvCxnSpPr>
          <p:cNvPr id="254" name="Google Shape;254;p28"/>
          <p:cNvCxnSpPr/>
          <p:nvPr/>
        </p:nvCxnSpPr>
        <p:spPr>
          <a:xfrm rot="10800000">
            <a:off x="454650" y="4852725"/>
            <a:ext cx="1021800" cy="600"/>
          </a:xfrm>
          <a:prstGeom prst="straightConnector1">
            <a:avLst/>
          </a:prstGeom>
          <a:noFill/>
          <a:ln cap="flat" cmpd="sng" w="38100">
            <a:solidFill>
              <a:schemeClr val="dk2"/>
            </a:solidFill>
            <a:prstDash val="solid"/>
            <a:round/>
            <a:headEnd len="med" w="med" type="none"/>
            <a:tailEnd len="med" w="med" type="triangle"/>
          </a:ln>
        </p:spPr>
      </p:cxnSp>
      <p:pic>
        <p:nvPicPr>
          <p:cNvPr id="255" name="Google Shape;255;p28"/>
          <p:cNvPicPr preferRelativeResize="0"/>
          <p:nvPr/>
        </p:nvPicPr>
        <p:blipFill>
          <a:blip r:embed="rId6">
            <a:alphaModFix/>
          </a:blip>
          <a:stretch>
            <a:fillRect/>
          </a:stretch>
        </p:blipFill>
        <p:spPr>
          <a:xfrm>
            <a:off x="4068075" y="1222025"/>
            <a:ext cx="1457375" cy="2894025"/>
          </a:xfrm>
          <a:prstGeom prst="rect">
            <a:avLst/>
          </a:prstGeom>
          <a:noFill/>
          <a:ln>
            <a:noFill/>
          </a:ln>
        </p:spPr>
      </p:pic>
      <p:sp>
        <p:nvSpPr>
          <p:cNvPr id="256" name="Google Shape;256;p28"/>
          <p:cNvSpPr txBox="1"/>
          <p:nvPr/>
        </p:nvSpPr>
        <p:spPr>
          <a:xfrm>
            <a:off x="191775" y="4185425"/>
            <a:ext cx="3834000" cy="8619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99999"/>
                </a:solidFill>
                <a:latin typeface="Century Gothic"/>
                <a:ea typeface="Century Gothic"/>
                <a:cs typeface="Century Gothic"/>
                <a:sym typeface="Century Gothic"/>
              </a:rPr>
              <a:t>Footer Notes:</a:t>
            </a:r>
            <a:endParaRPr>
              <a:solidFill>
                <a:srgbClr val="999999"/>
              </a:solidFill>
              <a:latin typeface="Century Gothic"/>
              <a:ea typeface="Century Gothic"/>
              <a:cs typeface="Century Gothic"/>
              <a:sym typeface="Century Gothic"/>
            </a:endParaRPr>
          </a:p>
          <a:p>
            <a:pPr indent="457200" lvl="0" marL="914400" rtl="0" algn="l">
              <a:spcBef>
                <a:spcPts val="0"/>
              </a:spcBef>
              <a:spcAft>
                <a:spcPts val="0"/>
              </a:spcAft>
              <a:buNone/>
            </a:pPr>
            <a:r>
              <a:rPr lang="en-GB" sz="1500">
                <a:solidFill>
                  <a:srgbClr val="999999"/>
                </a:solidFill>
                <a:latin typeface="Century Gothic"/>
                <a:ea typeface="Century Gothic"/>
                <a:cs typeface="Century Gothic"/>
                <a:sym typeface="Century Gothic"/>
              </a:rPr>
              <a:t>Evolution of the design</a:t>
            </a:r>
            <a:endParaRPr sz="1500">
              <a:solidFill>
                <a:srgbClr val="999999"/>
              </a:solidFill>
              <a:latin typeface="Century Gothic"/>
              <a:ea typeface="Century Gothic"/>
              <a:cs typeface="Century Gothic"/>
              <a:sym typeface="Century Gothic"/>
            </a:endParaRPr>
          </a:p>
          <a:p>
            <a:pPr indent="457200" lvl="0" marL="914400" rtl="0" algn="l">
              <a:spcBef>
                <a:spcPts val="0"/>
              </a:spcBef>
              <a:spcAft>
                <a:spcPts val="0"/>
              </a:spcAft>
              <a:buNone/>
            </a:pPr>
            <a:r>
              <a:rPr lang="en-GB" sz="1500">
                <a:solidFill>
                  <a:srgbClr val="999999"/>
                </a:solidFill>
                <a:latin typeface="Century Gothic"/>
                <a:ea typeface="Century Gothic"/>
                <a:cs typeface="Century Gothic"/>
                <a:sym typeface="Century Gothic"/>
              </a:rPr>
              <a:t>A look at the inside</a:t>
            </a:r>
            <a:endParaRPr>
              <a:solidFill>
                <a:srgbClr val="999999"/>
              </a:solidFill>
              <a:latin typeface="Century Gothic"/>
              <a:ea typeface="Century Gothic"/>
              <a:cs typeface="Century Gothic"/>
              <a:sym typeface="Century Gothic"/>
            </a:endParaRPr>
          </a:p>
        </p:txBody>
      </p:sp>
      <p:cxnSp>
        <p:nvCxnSpPr>
          <p:cNvPr id="257" name="Google Shape;257;p28"/>
          <p:cNvCxnSpPr/>
          <p:nvPr/>
        </p:nvCxnSpPr>
        <p:spPr>
          <a:xfrm rot="10800000">
            <a:off x="5308175" y="2699075"/>
            <a:ext cx="1223700" cy="22800"/>
          </a:xfrm>
          <a:prstGeom prst="straightConnector1">
            <a:avLst/>
          </a:prstGeom>
          <a:noFill/>
          <a:ln cap="flat" cmpd="sng" w="76200">
            <a:solidFill>
              <a:srgbClr val="999999"/>
            </a:solidFill>
            <a:prstDash val="solid"/>
            <a:round/>
            <a:headEnd len="med" w="med" type="none"/>
            <a:tailEnd len="med" w="med" type="triangle"/>
          </a:ln>
        </p:spPr>
      </p:cxnSp>
      <p:cxnSp>
        <p:nvCxnSpPr>
          <p:cNvPr id="258" name="Google Shape;258;p28"/>
          <p:cNvCxnSpPr/>
          <p:nvPr/>
        </p:nvCxnSpPr>
        <p:spPr>
          <a:xfrm rot="10800000">
            <a:off x="2661500" y="2701925"/>
            <a:ext cx="1506600" cy="17100"/>
          </a:xfrm>
          <a:prstGeom prst="straightConnector1">
            <a:avLst/>
          </a:prstGeom>
          <a:noFill/>
          <a:ln cap="flat" cmpd="sng" w="76200">
            <a:solidFill>
              <a:srgbClr val="999999"/>
            </a:solidFill>
            <a:prstDash val="solid"/>
            <a:round/>
            <a:headEnd len="med" w="med" type="none"/>
            <a:tailEnd len="med" w="med" type="triangle"/>
          </a:ln>
        </p:spPr>
      </p:cxnSp>
      <p:sp>
        <p:nvSpPr>
          <p:cNvPr id="259" name="Google Shape;259;p28"/>
          <p:cNvSpPr/>
          <p:nvPr/>
        </p:nvSpPr>
        <p:spPr>
          <a:xfrm>
            <a:off x="4044550" y="4185425"/>
            <a:ext cx="4815900" cy="8619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4068075" y="4193750"/>
            <a:ext cx="4815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999999"/>
                </a:solidFill>
                <a:latin typeface="Century Gothic"/>
                <a:ea typeface="Century Gothic"/>
                <a:cs typeface="Century Gothic"/>
                <a:sym typeface="Century Gothic"/>
              </a:rPr>
              <a:t>Side note:</a:t>
            </a:r>
            <a:endParaRPr sz="1500">
              <a:solidFill>
                <a:srgbClr val="999999"/>
              </a:solidFill>
              <a:latin typeface="Century Gothic"/>
              <a:ea typeface="Century Gothic"/>
              <a:cs typeface="Century Gothic"/>
              <a:sym typeface="Century Gothic"/>
            </a:endParaRPr>
          </a:p>
          <a:p>
            <a:pPr indent="0" lvl="0" marL="0" rtl="0" algn="l">
              <a:spcBef>
                <a:spcPts val="0"/>
              </a:spcBef>
              <a:spcAft>
                <a:spcPts val="0"/>
              </a:spcAft>
              <a:buNone/>
            </a:pPr>
            <a:r>
              <a:rPr lang="en-GB" sz="1500">
                <a:solidFill>
                  <a:srgbClr val="999999"/>
                </a:solidFill>
                <a:latin typeface="Century Gothic"/>
                <a:ea typeface="Century Gothic"/>
                <a:cs typeface="Century Gothic"/>
                <a:sym typeface="Century Gothic"/>
              </a:rPr>
              <a:t>Mechanism (1) &amp; (2) were </a:t>
            </a:r>
            <a:r>
              <a:rPr lang="en-GB" sz="1500">
                <a:solidFill>
                  <a:srgbClr val="999999"/>
                </a:solidFill>
                <a:latin typeface="Century Gothic"/>
                <a:ea typeface="Century Gothic"/>
                <a:cs typeface="Century Gothic"/>
                <a:sym typeface="Century Gothic"/>
              </a:rPr>
              <a:t>discarded</a:t>
            </a:r>
            <a:r>
              <a:rPr lang="en-GB" sz="1500">
                <a:solidFill>
                  <a:srgbClr val="999999"/>
                </a:solidFill>
                <a:latin typeface="Century Gothic"/>
                <a:ea typeface="Century Gothic"/>
                <a:cs typeface="Century Gothic"/>
                <a:sym typeface="Century Gothic"/>
              </a:rPr>
              <a:t> due to </a:t>
            </a:r>
            <a:r>
              <a:rPr lang="en-GB" sz="1500">
                <a:solidFill>
                  <a:srgbClr val="999999"/>
                </a:solidFill>
                <a:latin typeface="Century Gothic"/>
                <a:ea typeface="Century Gothic"/>
                <a:cs typeface="Century Gothic"/>
                <a:sym typeface="Century Gothic"/>
              </a:rPr>
              <a:t>inefficiency when operating and excessive mass.</a:t>
            </a:r>
            <a:r>
              <a:rPr lang="en-GB" sz="1500">
                <a:solidFill>
                  <a:srgbClr val="999999"/>
                </a:solidFill>
                <a:latin typeface="Century Gothic"/>
                <a:ea typeface="Century Gothic"/>
                <a:cs typeface="Century Gothic"/>
                <a:sym typeface="Century Gothic"/>
              </a:rPr>
              <a:t> </a:t>
            </a:r>
            <a:endParaRPr sz="1500">
              <a:solidFill>
                <a:srgbClr val="999999"/>
              </a:solidFill>
              <a:latin typeface="Century Gothic"/>
              <a:ea typeface="Century Gothic"/>
              <a:cs typeface="Century Gothic"/>
              <a:sym typeface="Century Gothic"/>
            </a:endParaRPr>
          </a:p>
        </p:txBody>
      </p:sp>
      <p:sp>
        <p:nvSpPr>
          <p:cNvPr id="261" name="Google Shape;261;p28"/>
          <p:cNvSpPr txBox="1"/>
          <p:nvPr/>
        </p:nvSpPr>
        <p:spPr>
          <a:xfrm>
            <a:off x="7530875" y="3697375"/>
            <a:ext cx="15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Mechanism (1)</a:t>
            </a:r>
            <a:endParaRPr>
              <a:latin typeface="Lato"/>
              <a:ea typeface="Lato"/>
              <a:cs typeface="Lato"/>
              <a:sym typeface="Lato"/>
            </a:endParaRPr>
          </a:p>
        </p:txBody>
      </p:sp>
      <p:sp>
        <p:nvSpPr>
          <p:cNvPr id="262" name="Google Shape;262;p28"/>
          <p:cNvSpPr txBox="1"/>
          <p:nvPr/>
        </p:nvSpPr>
        <p:spPr>
          <a:xfrm>
            <a:off x="4025675" y="3544975"/>
            <a:ext cx="105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Lato"/>
                <a:ea typeface="Lato"/>
                <a:cs typeface="Lato"/>
                <a:sym typeface="Lato"/>
              </a:rPr>
              <a:t>Mechanism (2)</a:t>
            </a:r>
            <a:endParaRPr sz="1300">
              <a:latin typeface="Lato"/>
              <a:ea typeface="Lato"/>
              <a:cs typeface="Lato"/>
              <a:sym typeface="Lato"/>
            </a:endParaRPr>
          </a:p>
        </p:txBody>
      </p:sp>
      <p:sp>
        <p:nvSpPr>
          <p:cNvPr id="263" name="Google Shape;263;p28"/>
          <p:cNvSpPr txBox="1"/>
          <p:nvPr/>
        </p:nvSpPr>
        <p:spPr>
          <a:xfrm>
            <a:off x="6211250" y="918325"/>
            <a:ext cx="2571600" cy="5541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latin typeface="Century Gothic"/>
                <a:ea typeface="Century Gothic"/>
                <a:cs typeface="Century Gothic"/>
                <a:sym typeface="Century Gothic"/>
              </a:rPr>
              <a:t>Mech(1): Takes in particles like a simplified human arm</a:t>
            </a:r>
            <a:endParaRPr sz="1200">
              <a:solidFill>
                <a:srgbClr val="999999"/>
              </a:solidFill>
              <a:latin typeface="Century Gothic"/>
              <a:ea typeface="Century Gothic"/>
              <a:cs typeface="Century Gothic"/>
              <a:sym typeface="Century Gothic"/>
            </a:endParaRPr>
          </a:p>
        </p:txBody>
      </p:sp>
      <p:sp>
        <p:nvSpPr>
          <p:cNvPr id="264" name="Google Shape;264;p28"/>
          <p:cNvSpPr txBox="1"/>
          <p:nvPr/>
        </p:nvSpPr>
        <p:spPr>
          <a:xfrm>
            <a:off x="6211250" y="1500888"/>
            <a:ext cx="2571600" cy="5541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latin typeface="Century Gothic"/>
                <a:ea typeface="Century Gothic"/>
                <a:cs typeface="Century Gothic"/>
                <a:sym typeface="Century Gothic"/>
              </a:rPr>
              <a:t>Mech(2): Takes in particles like a vacuum machine</a:t>
            </a:r>
            <a:endParaRPr sz="1200">
              <a:solidFill>
                <a:srgbClr val="999999"/>
              </a:solidFill>
              <a:latin typeface="Century Gothic"/>
              <a:ea typeface="Century Gothic"/>
              <a:cs typeface="Century Gothic"/>
              <a:sym typeface="Century Gothic"/>
            </a:endParaRPr>
          </a:p>
        </p:txBody>
      </p:sp>
      <p:sp>
        <p:nvSpPr>
          <p:cNvPr id="265" name="Google Shape;265;p28"/>
          <p:cNvSpPr txBox="1"/>
          <p:nvPr/>
        </p:nvSpPr>
        <p:spPr>
          <a:xfrm>
            <a:off x="278625" y="2348850"/>
            <a:ext cx="140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latin typeface="Century Gothic"/>
                <a:ea typeface="Century Gothic"/>
                <a:cs typeface="Century Gothic"/>
                <a:sym typeface="Century Gothic"/>
              </a:rPr>
              <a:t>Our chosen mechanism takes in particles through a drill</a:t>
            </a:r>
            <a:endParaRPr sz="1200">
              <a:solidFill>
                <a:schemeClr val="dk2"/>
              </a:solidFill>
              <a:latin typeface="Century Gothic"/>
              <a:ea typeface="Century Gothic"/>
              <a:cs typeface="Century Gothic"/>
              <a:sym typeface="Century Gothic"/>
            </a:endParaRPr>
          </a:p>
        </p:txBody>
      </p:sp>
      <p:sp>
        <p:nvSpPr>
          <p:cNvPr id="266" name="Google Shape;266;p28"/>
          <p:cNvSpPr txBox="1"/>
          <p:nvPr/>
        </p:nvSpPr>
        <p:spPr>
          <a:xfrm>
            <a:off x="2958450" y="287875"/>
            <a:ext cx="3227100" cy="554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GB" sz="2400">
                <a:solidFill>
                  <a:schemeClr val="lt1"/>
                </a:solidFill>
                <a:latin typeface="Montserrat"/>
                <a:ea typeface="Montserrat"/>
                <a:cs typeface="Montserrat"/>
                <a:sym typeface="Montserrat"/>
              </a:rPr>
              <a:t>II.	Design Process:</a:t>
            </a:r>
            <a:endParaRPr sz="2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idx="2" type="body"/>
          </p:nvPr>
        </p:nvSpPr>
        <p:spPr>
          <a:xfrm>
            <a:off x="4067150" y="1116575"/>
            <a:ext cx="4181400" cy="32322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1000"/>
              </a:spcBef>
              <a:spcAft>
                <a:spcPts val="0"/>
              </a:spcAft>
              <a:buClr>
                <a:srgbClr val="000000"/>
              </a:buClr>
              <a:buSzPts val="770"/>
              <a:buFont typeface="Arial"/>
              <a:buNone/>
            </a:pPr>
            <a:r>
              <a:rPr b="1" lang="en-GB" sz="1400">
                <a:solidFill>
                  <a:srgbClr val="FF0000"/>
                </a:solidFill>
                <a:latin typeface="Century Gothic"/>
                <a:ea typeface="Century Gothic"/>
                <a:cs typeface="Century Gothic"/>
                <a:sym typeface="Century Gothic"/>
              </a:rPr>
              <a:t>SHOULDER</a:t>
            </a:r>
            <a:r>
              <a:rPr lang="en-GB"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0" rtl="0" algn="l">
              <a:lnSpc>
                <a:spcPct val="100000"/>
              </a:lnSpc>
              <a:spcBef>
                <a:spcPts val="0"/>
              </a:spcBef>
              <a:spcAft>
                <a:spcPts val="0"/>
              </a:spcAft>
              <a:buNone/>
            </a:pPr>
            <a:r>
              <a:rPr lang="en-GB" sz="1350">
                <a:latin typeface="Century Gothic"/>
                <a:ea typeface="Century Gothic"/>
                <a:cs typeface="Century Gothic"/>
                <a:sym typeface="Century Gothic"/>
              </a:rPr>
              <a:t>2 motors: horizontal and vertical movements. Moves in the horizontal plane 160°. If arm moves farther left/right, it hits front rocker-bogie portion of the wheel suspension. Moves the arm through 70° in the vertical plane. </a:t>
            </a:r>
            <a:endParaRPr sz="1350">
              <a:latin typeface="Century Gothic"/>
              <a:ea typeface="Century Gothic"/>
              <a:cs typeface="Century Gothic"/>
              <a:sym typeface="Century Gothic"/>
            </a:endParaRPr>
          </a:p>
          <a:p>
            <a:pPr indent="0" lvl="0" marL="0" rtl="0" algn="l">
              <a:lnSpc>
                <a:spcPct val="95000"/>
              </a:lnSpc>
              <a:spcBef>
                <a:spcPts val="1000"/>
              </a:spcBef>
              <a:spcAft>
                <a:spcPts val="0"/>
              </a:spcAft>
              <a:buClr>
                <a:srgbClr val="000000"/>
              </a:buClr>
              <a:buSzPts val="770"/>
              <a:buFont typeface="Arial"/>
              <a:buNone/>
            </a:pPr>
            <a:r>
              <a:rPr b="1" lang="en-GB" sz="1400">
                <a:solidFill>
                  <a:srgbClr val="FF9900"/>
                </a:solidFill>
                <a:latin typeface="Century Gothic"/>
                <a:ea typeface="Century Gothic"/>
                <a:cs typeface="Century Gothic"/>
                <a:sym typeface="Century Gothic"/>
              </a:rPr>
              <a:t>ELBOW</a:t>
            </a:r>
            <a:r>
              <a:rPr lang="en-GB"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0" rtl="0" algn="l">
              <a:lnSpc>
                <a:spcPct val="95000"/>
              </a:lnSpc>
              <a:spcBef>
                <a:spcPts val="0"/>
              </a:spcBef>
              <a:spcAft>
                <a:spcPts val="0"/>
              </a:spcAft>
              <a:buClr>
                <a:srgbClr val="000000"/>
              </a:buClr>
              <a:buSzPts val="770"/>
              <a:buFont typeface="Arial"/>
              <a:buNone/>
            </a:pPr>
            <a:r>
              <a:rPr lang="en-GB" sz="1350">
                <a:latin typeface="Century Gothic"/>
                <a:ea typeface="Century Gothic"/>
                <a:cs typeface="Century Gothic"/>
                <a:sym typeface="Century Gothic"/>
              </a:rPr>
              <a:t>The elbow joint is powered by 1 motor and can move through 290°, folding it up or out. </a:t>
            </a:r>
            <a:endParaRPr b="1" sz="1400">
              <a:solidFill>
                <a:srgbClr val="FFFF00"/>
              </a:solidFill>
              <a:latin typeface="Century Gothic"/>
              <a:ea typeface="Century Gothic"/>
              <a:cs typeface="Century Gothic"/>
              <a:sym typeface="Century Gothic"/>
            </a:endParaRPr>
          </a:p>
          <a:p>
            <a:pPr indent="0" lvl="0" marL="0" rtl="0" algn="l">
              <a:lnSpc>
                <a:spcPct val="95000"/>
              </a:lnSpc>
              <a:spcBef>
                <a:spcPts val="1000"/>
              </a:spcBef>
              <a:spcAft>
                <a:spcPts val="0"/>
              </a:spcAft>
              <a:buClr>
                <a:srgbClr val="000000"/>
              </a:buClr>
              <a:buSzPts val="770"/>
              <a:buFont typeface="Arial"/>
              <a:buNone/>
            </a:pPr>
            <a:r>
              <a:rPr b="1" lang="en-GB" sz="1400">
                <a:solidFill>
                  <a:srgbClr val="FFFF00"/>
                </a:solidFill>
                <a:latin typeface="Century Gothic"/>
                <a:ea typeface="Century Gothic"/>
                <a:cs typeface="Century Gothic"/>
                <a:sym typeface="Century Gothic"/>
              </a:rPr>
              <a:t>WRIST</a:t>
            </a:r>
            <a:r>
              <a:rPr lang="en-GB"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350">
                <a:latin typeface="Century Gothic"/>
                <a:ea typeface="Century Gothic"/>
                <a:cs typeface="Century Gothic"/>
                <a:sym typeface="Century Gothic"/>
              </a:rPr>
              <a:t>2 motors in the wrist twist the instruments vertically and horizontally placing them _| target surface.</a:t>
            </a:r>
            <a:endParaRPr sz="1350"/>
          </a:p>
        </p:txBody>
      </p:sp>
      <p:pic>
        <p:nvPicPr>
          <p:cNvPr id="272" name="Google Shape;272;p29"/>
          <p:cNvPicPr preferRelativeResize="0"/>
          <p:nvPr/>
        </p:nvPicPr>
        <p:blipFill rotWithShape="1">
          <a:blip r:embed="rId3">
            <a:alphaModFix/>
          </a:blip>
          <a:srcRect b="25789" l="29827" r="40566" t="13571"/>
          <a:stretch/>
        </p:blipFill>
        <p:spPr>
          <a:xfrm>
            <a:off x="1144250" y="1116600"/>
            <a:ext cx="2803476" cy="3232150"/>
          </a:xfrm>
          <a:prstGeom prst="rect">
            <a:avLst/>
          </a:prstGeom>
          <a:noFill/>
          <a:ln cap="flat" cmpd="sng" w="9525">
            <a:solidFill>
              <a:srgbClr val="999999"/>
            </a:solidFill>
            <a:prstDash val="solid"/>
            <a:round/>
            <a:headEnd len="sm" w="sm" type="none"/>
            <a:tailEnd len="sm" w="sm" type="none"/>
          </a:ln>
        </p:spPr>
      </p:pic>
      <p:sp>
        <p:nvSpPr>
          <p:cNvPr id="273" name="Google Shape;273;p29"/>
          <p:cNvSpPr txBox="1"/>
          <p:nvPr/>
        </p:nvSpPr>
        <p:spPr>
          <a:xfrm>
            <a:off x="1144250" y="4429000"/>
            <a:ext cx="7104300" cy="400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99999"/>
                </a:solidFill>
                <a:latin typeface="Century Gothic"/>
                <a:ea typeface="Century Gothic"/>
                <a:cs typeface="Century Gothic"/>
                <a:sym typeface="Century Gothic"/>
              </a:rPr>
              <a:t>Footer notes:      = Shoulder,      = Elbow,      = Wrist, “_|” = perpendicular.</a:t>
            </a:r>
            <a:endParaRPr>
              <a:solidFill>
                <a:srgbClr val="999999"/>
              </a:solidFill>
              <a:latin typeface="Century Gothic"/>
              <a:ea typeface="Century Gothic"/>
              <a:cs typeface="Century Gothic"/>
              <a:sym typeface="Century Gothic"/>
            </a:endParaRPr>
          </a:p>
        </p:txBody>
      </p:sp>
      <p:sp>
        <p:nvSpPr>
          <p:cNvPr id="274" name="Google Shape;274;p29"/>
          <p:cNvSpPr/>
          <p:nvPr/>
        </p:nvSpPr>
        <p:spPr>
          <a:xfrm>
            <a:off x="3147300" y="2294750"/>
            <a:ext cx="4047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2672400" y="1382350"/>
            <a:ext cx="348300" cy="3513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764425" y="1427650"/>
            <a:ext cx="348300" cy="3060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2456600" y="4538500"/>
            <a:ext cx="170100" cy="181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4706100" y="4538500"/>
            <a:ext cx="170100" cy="1812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3673525" y="4538500"/>
            <a:ext cx="170100" cy="181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nvSpPr>
        <p:spPr>
          <a:xfrm>
            <a:off x="1144250" y="3952825"/>
            <a:ext cx="12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B7B7B7"/>
                </a:solidFill>
                <a:latin typeface="Lato"/>
                <a:ea typeface="Lato"/>
                <a:cs typeface="Lato"/>
                <a:sym typeface="Lato"/>
              </a:rPr>
              <a:t>By: E. Lahiani</a:t>
            </a:r>
            <a:endParaRPr>
              <a:solidFill>
                <a:srgbClr val="B7B7B7"/>
              </a:solidFill>
              <a:latin typeface="Lato"/>
              <a:ea typeface="Lato"/>
              <a:cs typeface="Lato"/>
              <a:sym typeface="Lato"/>
            </a:endParaRPr>
          </a:p>
        </p:txBody>
      </p:sp>
      <p:sp>
        <p:nvSpPr>
          <p:cNvPr id="281" name="Google Shape;281;p29"/>
          <p:cNvSpPr txBox="1"/>
          <p:nvPr>
            <p:ph type="title"/>
          </p:nvPr>
        </p:nvSpPr>
        <p:spPr>
          <a:xfrm>
            <a:off x="2683050" y="512850"/>
            <a:ext cx="3777900" cy="56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II. Detailed </a:t>
            </a:r>
            <a:r>
              <a:rPr lang="en-GB"/>
              <a:t>Structure: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p:nvPr/>
        </p:nvSpPr>
        <p:spPr>
          <a:xfrm>
            <a:off x="737100" y="1042050"/>
            <a:ext cx="7669800" cy="36690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0"/>
          <p:cNvPicPr preferRelativeResize="0"/>
          <p:nvPr/>
        </p:nvPicPr>
        <p:blipFill rotWithShape="1">
          <a:blip r:embed="rId3">
            <a:alphaModFix/>
          </a:blip>
          <a:srcRect b="26698" l="9288" r="51684" t="12541"/>
          <a:stretch/>
        </p:blipFill>
        <p:spPr>
          <a:xfrm>
            <a:off x="5048675" y="1678930"/>
            <a:ext cx="3211524" cy="2814595"/>
          </a:xfrm>
          <a:prstGeom prst="rect">
            <a:avLst/>
          </a:prstGeom>
          <a:noFill/>
          <a:ln>
            <a:noFill/>
          </a:ln>
        </p:spPr>
      </p:pic>
      <p:pic>
        <p:nvPicPr>
          <p:cNvPr id="288" name="Google Shape;288;p30"/>
          <p:cNvPicPr preferRelativeResize="0"/>
          <p:nvPr/>
        </p:nvPicPr>
        <p:blipFill rotWithShape="1">
          <a:blip r:embed="rId4">
            <a:alphaModFix/>
          </a:blip>
          <a:srcRect b="4825" l="5781" r="8189" t="0"/>
          <a:stretch/>
        </p:blipFill>
        <p:spPr>
          <a:xfrm>
            <a:off x="911650" y="2341349"/>
            <a:ext cx="3936225" cy="2150175"/>
          </a:xfrm>
          <a:prstGeom prst="rect">
            <a:avLst/>
          </a:prstGeom>
          <a:noFill/>
          <a:ln>
            <a:noFill/>
          </a:ln>
        </p:spPr>
      </p:pic>
      <p:sp>
        <p:nvSpPr>
          <p:cNvPr id="289" name="Google Shape;289;p30"/>
          <p:cNvSpPr txBox="1"/>
          <p:nvPr/>
        </p:nvSpPr>
        <p:spPr>
          <a:xfrm>
            <a:off x="890675" y="1087450"/>
            <a:ext cx="167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Century Gothic"/>
                <a:ea typeface="Century Gothic"/>
                <a:cs typeface="Century Gothic"/>
                <a:sym typeface="Century Gothic"/>
              </a:rPr>
              <a:t>Without Shield:</a:t>
            </a:r>
            <a:endParaRPr sz="1600">
              <a:solidFill>
                <a:schemeClr val="lt1"/>
              </a:solidFill>
              <a:latin typeface="Century Gothic"/>
              <a:ea typeface="Century Gothic"/>
              <a:cs typeface="Century Gothic"/>
              <a:sym typeface="Century Gothic"/>
            </a:endParaRPr>
          </a:p>
        </p:txBody>
      </p:sp>
      <p:sp>
        <p:nvSpPr>
          <p:cNvPr id="290" name="Google Shape;290;p30"/>
          <p:cNvSpPr txBox="1"/>
          <p:nvPr/>
        </p:nvSpPr>
        <p:spPr>
          <a:xfrm>
            <a:off x="5002025" y="10874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Century Gothic"/>
                <a:ea typeface="Century Gothic"/>
                <a:cs typeface="Century Gothic"/>
                <a:sym typeface="Century Gothic"/>
              </a:rPr>
              <a:t>With Shield:</a:t>
            </a:r>
            <a:endParaRPr/>
          </a:p>
        </p:txBody>
      </p:sp>
      <p:pic>
        <p:nvPicPr>
          <p:cNvPr id="291" name="Google Shape;291;p30"/>
          <p:cNvPicPr preferRelativeResize="0"/>
          <p:nvPr/>
        </p:nvPicPr>
        <p:blipFill rotWithShape="1">
          <a:blip r:embed="rId5">
            <a:alphaModFix/>
          </a:blip>
          <a:srcRect b="24083" l="20255" r="0" t="5250"/>
          <a:stretch/>
        </p:blipFill>
        <p:spPr>
          <a:xfrm>
            <a:off x="764100" y="1875737"/>
            <a:ext cx="2226400" cy="1489863"/>
          </a:xfrm>
          <a:prstGeom prst="rect">
            <a:avLst/>
          </a:prstGeom>
          <a:noFill/>
          <a:ln>
            <a:noFill/>
          </a:ln>
        </p:spPr>
      </p:pic>
      <p:sp>
        <p:nvSpPr>
          <p:cNvPr id="292" name="Google Shape;292;p30"/>
          <p:cNvSpPr/>
          <p:nvPr/>
        </p:nvSpPr>
        <p:spPr>
          <a:xfrm rot="2546">
            <a:off x="1807475" y="3222004"/>
            <a:ext cx="405000" cy="430800"/>
          </a:xfrm>
          <a:prstGeom prst="down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401625" y="2108175"/>
            <a:ext cx="1671900" cy="131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0"/>
          <p:cNvCxnSpPr/>
          <p:nvPr/>
        </p:nvCxnSpPr>
        <p:spPr>
          <a:xfrm>
            <a:off x="759075" y="1581900"/>
            <a:ext cx="7639200" cy="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30"/>
          <p:cNvCxnSpPr/>
          <p:nvPr/>
        </p:nvCxnSpPr>
        <p:spPr>
          <a:xfrm flipH="1">
            <a:off x="4870550" y="1041200"/>
            <a:ext cx="23700" cy="368190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30"/>
          <p:cNvSpPr txBox="1"/>
          <p:nvPr/>
        </p:nvSpPr>
        <p:spPr>
          <a:xfrm>
            <a:off x="3072000" y="47000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GB" sz="2400">
                <a:solidFill>
                  <a:schemeClr val="lt1"/>
                </a:solidFill>
                <a:latin typeface="Montserrat"/>
                <a:ea typeface="Montserrat"/>
                <a:cs typeface="Montserrat"/>
                <a:sym typeface="Montserrat"/>
              </a:rPr>
              <a:t>IV.	Final Product:</a:t>
            </a:r>
            <a:endParaRPr sz="24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ctrTitle"/>
          </p:nvPr>
        </p:nvSpPr>
        <p:spPr>
          <a:xfrm>
            <a:off x="3058975" y="1160325"/>
            <a:ext cx="4996200" cy="157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2</a:t>
            </a:r>
            <a:r>
              <a:rPr lang="en-GB"/>
              <a:t>- </a:t>
            </a:r>
            <a:endParaRPr/>
          </a:p>
          <a:p>
            <a:pPr indent="0" lvl="0" marL="0" rtl="0" algn="ctr">
              <a:spcBef>
                <a:spcPts val="0"/>
              </a:spcBef>
              <a:spcAft>
                <a:spcPts val="0"/>
              </a:spcAft>
              <a:buNone/>
            </a:pPr>
            <a:r>
              <a:rPr lang="en-GB"/>
              <a:t>The mission of the Future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title"/>
          </p:nvPr>
        </p:nvSpPr>
        <p:spPr>
          <a:xfrm>
            <a:off x="857825" y="811200"/>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latin typeface="Cairo"/>
                <a:ea typeface="Cairo"/>
                <a:cs typeface="Cairo"/>
                <a:sym typeface="Cairo"/>
              </a:rPr>
              <a:t>Outline:</a:t>
            </a:r>
            <a:endParaRPr>
              <a:latin typeface="Cairo"/>
              <a:ea typeface="Cairo"/>
              <a:cs typeface="Cairo"/>
              <a:sym typeface="Cairo"/>
            </a:endParaRPr>
          </a:p>
          <a:p>
            <a:pPr indent="0" lvl="0" marL="0" rtl="0" algn="l">
              <a:spcBef>
                <a:spcPts val="1000"/>
              </a:spcBef>
              <a:spcAft>
                <a:spcPts val="0"/>
              </a:spcAft>
              <a:buNone/>
            </a:pPr>
            <a:r>
              <a:rPr lang="en-GB" sz="2400">
                <a:solidFill>
                  <a:srgbClr val="D9D9D9"/>
                </a:solidFill>
                <a:latin typeface="Century Gothic"/>
                <a:ea typeface="Century Gothic"/>
                <a:cs typeface="Century Gothic"/>
                <a:sym typeface="Century Gothic"/>
              </a:rPr>
              <a:t>1- Sub-team Progress</a:t>
            </a:r>
            <a:endParaRPr sz="2400">
              <a:solidFill>
                <a:srgbClr val="D9D9D9"/>
              </a:solidFill>
              <a:latin typeface="Century Gothic"/>
              <a:ea typeface="Century Gothic"/>
              <a:cs typeface="Century Gothic"/>
              <a:sym typeface="Century Gothic"/>
            </a:endParaRPr>
          </a:p>
          <a:p>
            <a:pPr indent="0" lvl="0" marL="0" rtl="0" algn="l">
              <a:spcBef>
                <a:spcPts val="0"/>
              </a:spcBef>
              <a:spcAft>
                <a:spcPts val="0"/>
              </a:spcAft>
              <a:buNone/>
            </a:pPr>
            <a:r>
              <a:rPr lang="en-GB" sz="2400">
                <a:solidFill>
                  <a:srgbClr val="D9D9D9"/>
                </a:solidFill>
                <a:latin typeface="Century Gothic"/>
                <a:ea typeface="Century Gothic"/>
                <a:cs typeface="Century Gothic"/>
                <a:sym typeface="Century Gothic"/>
              </a:rPr>
              <a:t>2- The mission of the future</a:t>
            </a:r>
            <a:endParaRPr sz="2400">
              <a:solidFill>
                <a:srgbClr val="D9D9D9"/>
              </a:solidFill>
              <a:latin typeface="Century Gothic"/>
              <a:ea typeface="Century Gothic"/>
              <a:cs typeface="Century Gothic"/>
              <a:sym typeface="Century Gothic"/>
            </a:endParaRPr>
          </a:p>
          <a:p>
            <a:pPr indent="0" lvl="0" marL="0" rtl="0" algn="l">
              <a:spcBef>
                <a:spcPts val="0"/>
              </a:spcBef>
              <a:spcAft>
                <a:spcPts val="0"/>
              </a:spcAft>
              <a:buNone/>
            </a:pPr>
            <a:r>
              <a:rPr lang="en-GB" sz="2400">
                <a:solidFill>
                  <a:srgbClr val="D9D9D9"/>
                </a:solidFill>
                <a:latin typeface="Century Gothic"/>
                <a:ea typeface="Century Gothic"/>
                <a:cs typeface="Century Gothic"/>
                <a:sym typeface="Century Gothic"/>
              </a:rPr>
              <a:t>3- General Conclusions</a:t>
            </a:r>
            <a:endParaRPr sz="2400">
              <a:solidFill>
                <a:srgbClr val="D9D9D9"/>
              </a:solidFill>
              <a:latin typeface="Century Gothic"/>
              <a:ea typeface="Century Gothic"/>
              <a:cs typeface="Century Gothic"/>
              <a:sym typeface="Century Gothic"/>
            </a:endParaRPr>
          </a:p>
          <a:p>
            <a:pPr indent="0" lvl="0" marL="0" rtl="0" algn="l">
              <a:spcBef>
                <a:spcPts val="0"/>
              </a:spcBef>
              <a:spcAft>
                <a:spcPts val="0"/>
              </a:spcAft>
              <a:buNone/>
            </a:pPr>
            <a:r>
              <a:rPr lang="en-GB" sz="2400">
                <a:solidFill>
                  <a:srgbClr val="D9D9D9"/>
                </a:solidFill>
                <a:latin typeface="Century Gothic"/>
                <a:ea typeface="Century Gothic"/>
                <a:cs typeface="Century Gothic"/>
                <a:sym typeface="Century Gothic"/>
              </a:rPr>
              <a:t>4- References</a:t>
            </a:r>
            <a:endParaRPr sz="2400">
              <a:solidFill>
                <a:srgbClr val="D9D9D9"/>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1297500" y="929250"/>
            <a:ext cx="2883000" cy="2651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GB"/>
              <a:t>Saturn-Titan</a:t>
            </a:r>
            <a:r>
              <a:rPr lang="en-GB"/>
              <a:t> </a:t>
            </a:r>
            <a:r>
              <a:rPr lang="en-GB"/>
              <a:t>Planetary</a:t>
            </a:r>
            <a:r>
              <a:rPr lang="en-GB"/>
              <a:t> Mission</a:t>
            </a:r>
            <a:endParaRPr/>
          </a:p>
        </p:txBody>
      </p:sp>
      <p:sp>
        <p:nvSpPr>
          <p:cNvPr id="307" name="Google Shape;307;p32"/>
          <p:cNvSpPr txBox="1"/>
          <p:nvPr>
            <p:ph idx="1" type="subTitle"/>
          </p:nvPr>
        </p:nvSpPr>
        <p:spPr>
          <a:xfrm>
            <a:off x="1297500" y="3708150"/>
            <a:ext cx="2883000" cy="506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rgbClr val="999999"/>
                </a:solidFill>
                <a:latin typeface="Cairo"/>
                <a:ea typeface="Cairo"/>
                <a:cs typeface="Cairo"/>
                <a:sym typeface="Cairo"/>
              </a:rPr>
              <a:t>Research t</a:t>
            </a:r>
            <a:r>
              <a:rPr lang="en-GB">
                <a:solidFill>
                  <a:srgbClr val="999999"/>
                </a:solidFill>
                <a:latin typeface="Cairo"/>
                <a:ea typeface="Cairo"/>
                <a:cs typeface="Cairo"/>
                <a:sym typeface="Cairo"/>
              </a:rPr>
              <a:t>eam representer:</a:t>
            </a:r>
            <a:endParaRPr>
              <a:solidFill>
                <a:srgbClr val="999999"/>
              </a:solidFill>
              <a:latin typeface="Cairo"/>
              <a:ea typeface="Cairo"/>
              <a:cs typeface="Cairo"/>
              <a:sym typeface="Cairo"/>
            </a:endParaRPr>
          </a:p>
          <a:p>
            <a:pPr indent="0" lvl="0" marL="0" rtl="0" algn="l">
              <a:spcBef>
                <a:spcPts val="0"/>
              </a:spcBef>
              <a:spcAft>
                <a:spcPts val="0"/>
              </a:spcAft>
              <a:buNone/>
            </a:pPr>
            <a:r>
              <a:rPr lang="en-GB">
                <a:solidFill>
                  <a:srgbClr val="999999"/>
                </a:solidFill>
                <a:latin typeface="Cairo"/>
                <a:ea typeface="Cairo"/>
                <a:cs typeface="Cairo"/>
                <a:sym typeface="Cairo"/>
              </a:rPr>
              <a:t>E. Lahiani</a:t>
            </a:r>
            <a:endParaRPr>
              <a:solidFill>
                <a:srgbClr val="999999"/>
              </a:solidFill>
              <a:latin typeface="Cairo"/>
              <a:ea typeface="Cairo"/>
              <a:cs typeface="Cairo"/>
              <a:sym typeface="Cairo"/>
            </a:endParaRPr>
          </a:p>
        </p:txBody>
      </p:sp>
      <p:sp>
        <p:nvSpPr>
          <p:cNvPr id="308" name="Google Shape;308;p32"/>
          <p:cNvSpPr txBox="1"/>
          <p:nvPr>
            <p:ph idx="2" type="body"/>
          </p:nvPr>
        </p:nvSpPr>
        <p:spPr>
          <a:xfrm>
            <a:off x="4384425" y="929250"/>
            <a:ext cx="3951600" cy="3285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721">
                <a:latin typeface="Century Gothic"/>
                <a:ea typeface="Century Gothic"/>
                <a:cs typeface="Century Gothic"/>
                <a:sym typeface="Century Gothic"/>
              </a:rPr>
              <a:t>Unsurprisingly, we haven't created many successful missions to outer space. </a:t>
            </a:r>
            <a:endParaRPr sz="1721">
              <a:latin typeface="Century Gothic"/>
              <a:ea typeface="Century Gothic"/>
              <a:cs typeface="Century Gothic"/>
              <a:sym typeface="Century Gothic"/>
            </a:endParaRPr>
          </a:p>
          <a:p>
            <a:pPr indent="0" lvl="0" marL="0" rtl="0" algn="l">
              <a:lnSpc>
                <a:spcPct val="95000"/>
              </a:lnSpc>
              <a:spcBef>
                <a:spcPts val="0"/>
              </a:spcBef>
              <a:spcAft>
                <a:spcPts val="0"/>
              </a:spcAft>
              <a:buSzPts val="935"/>
              <a:buNone/>
            </a:pPr>
            <a:r>
              <a:rPr lang="en-GB" sz="1721">
                <a:latin typeface="Century Gothic"/>
                <a:ea typeface="Century Gothic"/>
                <a:cs typeface="Century Gothic"/>
                <a:sym typeface="Century Gothic"/>
              </a:rPr>
              <a:t>The ones that were successful though were very close by, e.g Mars and Venus. </a:t>
            </a:r>
            <a:endParaRPr sz="1721">
              <a:latin typeface="Century Gothic"/>
              <a:ea typeface="Century Gothic"/>
              <a:cs typeface="Century Gothic"/>
              <a:sym typeface="Century Gothic"/>
            </a:endParaRPr>
          </a:p>
          <a:p>
            <a:pPr indent="0" lvl="0" marL="0" rtl="0" algn="l">
              <a:lnSpc>
                <a:spcPct val="95000"/>
              </a:lnSpc>
              <a:spcBef>
                <a:spcPts val="0"/>
              </a:spcBef>
              <a:spcAft>
                <a:spcPts val="0"/>
              </a:spcAft>
              <a:buSzPts val="935"/>
              <a:buNone/>
            </a:pPr>
            <a:r>
              <a:t/>
            </a:r>
            <a:endParaRPr sz="1721">
              <a:latin typeface="Century Gothic"/>
              <a:ea typeface="Century Gothic"/>
              <a:cs typeface="Century Gothic"/>
              <a:sym typeface="Century Gothic"/>
            </a:endParaRPr>
          </a:p>
          <a:p>
            <a:pPr indent="0" lvl="0" marL="0" rtl="0" algn="l">
              <a:lnSpc>
                <a:spcPct val="95000"/>
              </a:lnSpc>
              <a:spcBef>
                <a:spcPts val="0"/>
              </a:spcBef>
              <a:spcAft>
                <a:spcPts val="0"/>
              </a:spcAft>
              <a:buSzPts val="935"/>
              <a:buNone/>
            </a:pPr>
            <a:r>
              <a:rPr lang="en-GB" sz="1721">
                <a:latin typeface="Century Gothic"/>
                <a:ea typeface="Century Gothic"/>
                <a:cs typeface="Century Gothic"/>
                <a:sym typeface="Century Gothic"/>
              </a:rPr>
              <a:t>And that is because scientists think that maybe these planets contain an answer as to why and how we are here and whether we can live there or not.</a:t>
            </a:r>
            <a:endParaRPr sz="1721">
              <a:latin typeface="Century Gothic"/>
              <a:ea typeface="Century Gothic"/>
              <a:cs typeface="Century Gothic"/>
              <a:sym typeface="Century Gothic"/>
            </a:endParaRPr>
          </a:p>
        </p:txBody>
      </p:sp>
      <p:pic>
        <p:nvPicPr>
          <p:cNvPr id="309" name="Google Shape;309;p32"/>
          <p:cNvPicPr preferRelativeResize="0"/>
          <p:nvPr/>
        </p:nvPicPr>
        <p:blipFill>
          <a:blip r:embed="rId3">
            <a:alphaModFix/>
          </a:blip>
          <a:stretch>
            <a:fillRect/>
          </a:stretch>
        </p:blipFill>
        <p:spPr>
          <a:xfrm>
            <a:off x="1395661" y="1887400"/>
            <a:ext cx="2686676" cy="15921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1110275" y="1416150"/>
            <a:ext cx="3510000" cy="2628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95000"/>
              </a:lnSpc>
              <a:spcBef>
                <a:spcPts val="0"/>
              </a:spcBef>
              <a:spcAft>
                <a:spcPts val="0"/>
              </a:spcAft>
              <a:buClr>
                <a:srgbClr val="000000"/>
              </a:buClr>
              <a:buSzPct val="61449"/>
              <a:buFont typeface="Arial"/>
              <a:buNone/>
            </a:pPr>
            <a:r>
              <a:t/>
            </a:r>
            <a:endParaRPr sz="1521">
              <a:latin typeface="Century Gothic"/>
              <a:ea typeface="Century Gothic"/>
              <a:cs typeface="Century Gothic"/>
              <a:sym typeface="Century Gothic"/>
            </a:endParaRPr>
          </a:p>
          <a:p>
            <a:pPr indent="0" lvl="0" marL="0" rtl="0" algn="l">
              <a:lnSpc>
                <a:spcPct val="95000"/>
              </a:lnSpc>
              <a:spcBef>
                <a:spcPts val="0"/>
              </a:spcBef>
              <a:spcAft>
                <a:spcPts val="0"/>
              </a:spcAft>
              <a:buNone/>
            </a:pPr>
            <a:r>
              <a:rPr lang="en-GB" sz="1750">
                <a:latin typeface="Century Gothic"/>
                <a:ea typeface="Century Gothic"/>
                <a:cs typeface="Century Gothic"/>
                <a:sym typeface="Century Gothic"/>
              </a:rPr>
              <a:t>However, when working on such missions, scientists were more focused on getting videos and photos, but discarded another very important sense we, humans, can also experience: </a:t>
            </a:r>
            <a:r>
              <a:rPr i="1" lang="en-GB" sz="1750">
                <a:latin typeface="Century Gothic"/>
                <a:ea typeface="Century Gothic"/>
                <a:cs typeface="Century Gothic"/>
                <a:sym typeface="Century Gothic"/>
              </a:rPr>
              <a:t>audio</a:t>
            </a:r>
            <a:r>
              <a:rPr lang="en-GB" sz="1750">
                <a:latin typeface="Century Gothic"/>
                <a:ea typeface="Century Gothic"/>
                <a:cs typeface="Century Gothic"/>
                <a:sym typeface="Century Gothic"/>
              </a:rPr>
              <a:t>.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Clr>
                <a:srgbClr val="000000"/>
              </a:buClr>
              <a:buSzPct val="53428"/>
              <a:buFont typeface="Arial"/>
              <a:buNone/>
            </a:pPr>
            <a:r>
              <a:t/>
            </a:r>
            <a:endParaRPr sz="1750">
              <a:latin typeface="Century Gothic"/>
              <a:ea typeface="Century Gothic"/>
              <a:cs typeface="Century Gothic"/>
              <a:sym typeface="Century Gothic"/>
            </a:endParaRPr>
          </a:p>
          <a:p>
            <a:pPr indent="0" lvl="0" marL="0" rtl="0" algn="l">
              <a:lnSpc>
                <a:spcPct val="95000"/>
              </a:lnSpc>
              <a:spcBef>
                <a:spcPts val="0"/>
              </a:spcBef>
              <a:spcAft>
                <a:spcPts val="0"/>
              </a:spcAft>
              <a:buClr>
                <a:srgbClr val="000000"/>
              </a:buClr>
              <a:buSzPct val="53428"/>
              <a:buFont typeface="Arial"/>
              <a:buNone/>
            </a:pPr>
            <a:r>
              <a:rPr lang="en-GB" sz="1750">
                <a:latin typeface="Century Gothic"/>
                <a:ea typeface="Century Gothic"/>
                <a:cs typeface="Century Gothic"/>
                <a:sym typeface="Century Gothic"/>
              </a:rPr>
              <a:t>And that is just the beginning of our research…</a:t>
            </a:r>
            <a:endParaRPr sz="1750">
              <a:latin typeface="Century Gothic"/>
              <a:ea typeface="Century Gothic"/>
              <a:cs typeface="Century Gothic"/>
              <a:sym typeface="Century Gothic"/>
            </a:endParaRPr>
          </a:p>
          <a:p>
            <a:pPr indent="0" lvl="0" marL="0" rtl="0" algn="l">
              <a:spcBef>
                <a:spcPts val="0"/>
              </a:spcBef>
              <a:spcAft>
                <a:spcPts val="0"/>
              </a:spcAft>
              <a:buNone/>
            </a:pPr>
            <a:r>
              <a:t/>
            </a:r>
            <a:endParaRPr/>
          </a:p>
        </p:txBody>
      </p:sp>
      <p:sp>
        <p:nvSpPr>
          <p:cNvPr id="315" name="Google Shape;315;p33"/>
          <p:cNvSpPr txBox="1"/>
          <p:nvPr>
            <p:ph idx="2" type="body"/>
          </p:nvPr>
        </p:nvSpPr>
        <p:spPr>
          <a:xfrm>
            <a:off x="4814950" y="1416100"/>
            <a:ext cx="3510000" cy="2628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33"/>
          <p:cNvPicPr preferRelativeResize="0"/>
          <p:nvPr/>
        </p:nvPicPr>
        <p:blipFill>
          <a:blip r:embed="rId3">
            <a:alphaModFix/>
          </a:blip>
          <a:stretch>
            <a:fillRect/>
          </a:stretch>
        </p:blipFill>
        <p:spPr>
          <a:xfrm>
            <a:off x="4901375" y="1498100"/>
            <a:ext cx="2866275" cy="1511875"/>
          </a:xfrm>
          <a:prstGeom prst="rect">
            <a:avLst/>
          </a:prstGeom>
          <a:noFill/>
          <a:ln>
            <a:noFill/>
          </a:ln>
        </p:spPr>
      </p:pic>
      <p:pic>
        <p:nvPicPr>
          <p:cNvPr id="317" name="Google Shape;317;p33"/>
          <p:cNvPicPr preferRelativeResize="0"/>
          <p:nvPr/>
        </p:nvPicPr>
        <p:blipFill>
          <a:blip r:embed="rId4">
            <a:alphaModFix/>
          </a:blip>
          <a:stretch>
            <a:fillRect/>
          </a:stretch>
        </p:blipFill>
        <p:spPr>
          <a:xfrm>
            <a:off x="6966475" y="2885875"/>
            <a:ext cx="1287050" cy="1095825"/>
          </a:xfrm>
          <a:prstGeom prst="rect">
            <a:avLst/>
          </a:prstGeom>
          <a:noFill/>
          <a:ln>
            <a:noFill/>
          </a:ln>
        </p:spPr>
      </p:pic>
      <p:cxnSp>
        <p:nvCxnSpPr>
          <p:cNvPr id="318" name="Google Shape;318;p33"/>
          <p:cNvCxnSpPr/>
          <p:nvPr/>
        </p:nvCxnSpPr>
        <p:spPr>
          <a:xfrm>
            <a:off x="6015850" y="2447125"/>
            <a:ext cx="1246200" cy="759000"/>
          </a:xfrm>
          <a:prstGeom prst="straightConnector1">
            <a:avLst/>
          </a:prstGeom>
          <a:noFill/>
          <a:ln cap="flat" cmpd="sng" w="38100">
            <a:solidFill>
              <a:schemeClr val="lt2"/>
            </a:solidFill>
            <a:prstDash val="solid"/>
            <a:round/>
            <a:headEnd len="med" w="med" type="none"/>
            <a:tailEnd len="med" w="med" type="stealth"/>
          </a:ln>
        </p:spPr>
      </p:cxnSp>
      <p:pic>
        <p:nvPicPr>
          <p:cNvPr id="319" name="Google Shape;319;p33"/>
          <p:cNvPicPr preferRelativeResize="0"/>
          <p:nvPr/>
        </p:nvPicPr>
        <p:blipFill>
          <a:blip r:embed="rId5">
            <a:alphaModFix/>
          </a:blip>
          <a:stretch>
            <a:fillRect/>
          </a:stretch>
        </p:blipFill>
        <p:spPr>
          <a:xfrm>
            <a:off x="6521225" y="4356541"/>
            <a:ext cx="2467734" cy="55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19"/>
                                        </p:tgtEl>
                                        <p:attrNameLst>
                                          <p:attrName>ppt_x</p:attrName>
                                        </p:attrNameLst>
                                      </p:cBhvr>
                                      <p:tavLst>
                                        <p:tav fmla="" tm="0">
                                          <p:val>
                                            <p:strVal val="#ppt_x"/>
                                          </p:val>
                                        </p:tav>
                                        <p:tav fmla="" tm="100000">
                                          <p:val>
                                            <p:strVal val="#ppt_x+1"/>
                                          </p:val>
                                        </p:tav>
                                      </p:tavLst>
                                    </p:anim>
                                    <p:set>
                                      <p:cBhvr>
                                        <p:cTn dur="1" fill="hold">
                                          <p:stCondLst>
                                            <p:cond delay="100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ctrTitle"/>
          </p:nvPr>
        </p:nvSpPr>
        <p:spPr>
          <a:xfrm>
            <a:off x="3058975" y="855525"/>
            <a:ext cx="4996200" cy="157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3</a:t>
            </a:r>
            <a:r>
              <a:rPr lang="en-GB"/>
              <a:t>- </a:t>
            </a:r>
            <a:endParaRPr/>
          </a:p>
          <a:p>
            <a:pPr indent="0" lvl="0" marL="0" rtl="0" algn="ctr">
              <a:spcBef>
                <a:spcPts val="0"/>
              </a:spcBef>
              <a:spcAft>
                <a:spcPts val="0"/>
              </a:spcAft>
              <a:buNone/>
            </a:pPr>
            <a:r>
              <a:rPr lang="en-GB"/>
              <a:t>Our feelings, our visions and general conclusions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290450" y="747725"/>
            <a:ext cx="5048700" cy="38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Currently, we are still in the very beginning of our long journey of research.</a:t>
            </a:r>
            <a:endParaRPr sz="1700">
              <a:latin typeface="Lato"/>
              <a:ea typeface="Lato"/>
              <a:cs typeface="Lato"/>
              <a:sym typeface="Lato"/>
            </a:endParaRPr>
          </a:p>
          <a:p>
            <a:pPr indent="0" lvl="0" marL="0" rtl="0" algn="l">
              <a:spcBef>
                <a:spcPts val="0"/>
              </a:spcBef>
              <a:spcAft>
                <a:spcPts val="0"/>
              </a:spcAft>
              <a:buNone/>
            </a:pPr>
            <a:r>
              <a:rPr lang="en-GB" sz="1700">
                <a:latin typeface="Lato"/>
                <a:ea typeface="Lato"/>
                <a:cs typeface="Lato"/>
                <a:sym typeface="Lato"/>
              </a:rPr>
              <a:t>The research we’ve done so far, however, made us realise something; how human scientists are.</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GB" sz="1700">
                <a:latin typeface="Lato"/>
                <a:ea typeface="Lato"/>
                <a:cs typeface="Lato"/>
                <a:sym typeface="Lato"/>
              </a:rPr>
              <a:t>We usually have in mind that silly idea that we are in the era of advancement where everything is between your hands by the click of a button,  but … this era is just the beginning of it all.</a:t>
            </a:r>
            <a:endParaRPr sz="1700">
              <a:latin typeface="Lato"/>
              <a:ea typeface="Lato"/>
              <a:cs typeface="Lato"/>
              <a:sym typeface="Lato"/>
            </a:endParaRPr>
          </a:p>
          <a:p>
            <a:pPr indent="0" lvl="0" marL="0" rtl="0" algn="l">
              <a:spcBef>
                <a:spcPts val="0"/>
              </a:spcBef>
              <a:spcAft>
                <a:spcPts val="0"/>
              </a:spcAft>
              <a:buNone/>
            </a:pPr>
            <a:r>
              <a:rPr lang="en-GB" sz="1700">
                <a:latin typeface="Lato"/>
                <a:ea typeface="Lato"/>
                <a:cs typeface="Lato"/>
                <a:sym typeface="Lato"/>
              </a:rPr>
              <a:t> </a:t>
            </a:r>
            <a:endParaRPr sz="1700">
              <a:latin typeface="Lato"/>
              <a:ea typeface="Lato"/>
              <a:cs typeface="Lato"/>
              <a:sym typeface="Lato"/>
            </a:endParaRPr>
          </a:p>
          <a:p>
            <a:pPr indent="0" lvl="0" marL="0" rtl="0" algn="l">
              <a:spcBef>
                <a:spcPts val="0"/>
              </a:spcBef>
              <a:spcAft>
                <a:spcPts val="0"/>
              </a:spcAft>
              <a:buNone/>
            </a:pPr>
            <a:r>
              <a:rPr lang="en-GB" sz="1700">
                <a:latin typeface="Lato"/>
                <a:ea typeface="Lato"/>
                <a:cs typeface="Lato"/>
                <a:sym typeface="Lato"/>
              </a:rPr>
              <a:t>Scientists are still, to this day, searching for the answer to the simplest question:</a:t>
            </a:r>
            <a:endParaRPr sz="1700">
              <a:latin typeface="Lato"/>
              <a:ea typeface="Lato"/>
              <a:cs typeface="Lato"/>
              <a:sym typeface="Lato"/>
            </a:endParaRPr>
          </a:p>
          <a:p>
            <a:pPr indent="0" lvl="0" marL="0" rtl="0" algn="ctr">
              <a:spcBef>
                <a:spcPts val="1000"/>
              </a:spcBef>
              <a:spcAft>
                <a:spcPts val="0"/>
              </a:spcAft>
              <a:buNone/>
            </a:pPr>
            <a:r>
              <a:rPr i="1" lang="en-GB" sz="1700">
                <a:latin typeface="Lato"/>
                <a:ea typeface="Lato"/>
                <a:cs typeface="Lato"/>
                <a:sym typeface="Lato"/>
              </a:rPr>
              <a:t>“How did we come here?” </a:t>
            </a:r>
            <a:endParaRPr i="1"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6"/>
          <p:cNvPicPr preferRelativeResize="0"/>
          <p:nvPr/>
        </p:nvPicPr>
        <p:blipFill>
          <a:blip r:embed="rId3">
            <a:alphaModFix amt="44000"/>
          </a:blip>
          <a:stretch>
            <a:fillRect/>
          </a:stretch>
        </p:blipFill>
        <p:spPr>
          <a:xfrm>
            <a:off x="606650" y="587277"/>
            <a:ext cx="7872000" cy="3794298"/>
          </a:xfrm>
          <a:prstGeom prst="rect">
            <a:avLst/>
          </a:prstGeom>
          <a:noFill/>
          <a:ln>
            <a:noFill/>
          </a:ln>
        </p:spPr>
      </p:pic>
      <p:sp>
        <p:nvSpPr>
          <p:cNvPr id="335" name="Google Shape;335;p36"/>
          <p:cNvSpPr txBox="1"/>
          <p:nvPr/>
        </p:nvSpPr>
        <p:spPr>
          <a:xfrm>
            <a:off x="871525" y="609675"/>
            <a:ext cx="75429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lang="en-GB" sz="1900">
                <a:solidFill>
                  <a:schemeClr val="lt1"/>
                </a:solidFill>
                <a:latin typeface="Lato"/>
                <a:ea typeface="Lato"/>
                <a:cs typeface="Lato"/>
                <a:sym typeface="Lato"/>
              </a:rPr>
            </a:br>
            <a:r>
              <a:rPr lang="en-GB" sz="1900">
                <a:solidFill>
                  <a:schemeClr val="lt1"/>
                </a:solidFill>
                <a:latin typeface="Lato"/>
                <a:ea typeface="Lato"/>
                <a:cs typeface="Lato"/>
                <a:sym typeface="Lato"/>
              </a:rPr>
              <a:t>… But scientists… they aren’t in fact  normal humans, as we stated before.</a:t>
            </a:r>
            <a:endParaRPr sz="1900">
              <a:solidFill>
                <a:schemeClr val="lt1"/>
              </a:solidFill>
              <a:latin typeface="Lato"/>
              <a:ea typeface="Lato"/>
              <a:cs typeface="Lato"/>
              <a:sym typeface="Lato"/>
            </a:endParaRPr>
          </a:p>
          <a:p>
            <a:pPr indent="0" lvl="0" marL="0" rtl="0" algn="l">
              <a:spcBef>
                <a:spcPts val="0"/>
              </a:spcBef>
              <a:spcAft>
                <a:spcPts val="0"/>
              </a:spcAft>
              <a:buNone/>
            </a:pPr>
            <a:r>
              <a:rPr lang="en-GB" sz="1900">
                <a:solidFill>
                  <a:schemeClr val="lt1"/>
                </a:solidFill>
                <a:latin typeface="Lato"/>
                <a:ea typeface="Lato"/>
                <a:cs typeface="Lato"/>
                <a:sym typeface="Lato"/>
              </a:rPr>
              <a:t>Because, when faced with such boundaries, they never cease to break them apart, surpassing all obstacles, challenging all the odds to create unexpected solutions.</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a:p>
            <a:pPr indent="0" lvl="0" marL="0" rtl="0" algn="l">
              <a:spcBef>
                <a:spcPts val="0"/>
              </a:spcBef>
              <a:spcAft>
                <a:spcPts val="0"/>
              </a:spcAft>
              <a:buNone/>
            </a:pPr>
            <a:r>
              <a:rPr lang="en-GB" sz="1900">
                <a:solidFill>
                  <a:schemeClr val="lt1"/>
                </a:solidFill>
                <a:latin typeface="Lato"/>
                <a:ea typeface="Lato"/>
                <a:cs typeface="Lato"/>
                <a:sym typeface="Lato"/>
              </a:rPr>
              <a:t>And THIS is what we aim for, what we dream of and what we hope to achieve one day. </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a:p>
            <a:pPr indent="0" lvl="0" marL="0" rtl="0" algn="ctr">
              <a:spcBef>
                <a:spcPts val="0"/>
              </a:spcBef>
              <a:spcAft>
                <a:spcPts val="0"/>
              </a:spcAft>
              <a:buNone/>
            </a:pPr>
            <a:r>
              <a:rPr lang="en-GB" sz="1900">
                <a:solidFill>
                  <a:schemeClr val="lt1"/>
                </a:solidFill>
                <a:latin typeface="Lato"/>
                <a:ea typeface="Lato"/>
                <a:cs typeface="Lato"/>
                <a:sym typeface="Lato"/>
              </a:rPr>
              <a:t>And one day, one fateful, fruitful day, we will come to an answer to the question we asked.</a:t>
            </a:r>
            <a:endParaRPr sz="1900">
              <a:solidFill>
                <a:schemeClr val="lt1"/>
              </a:solidFill>
              <a:latin typeface="Century Gothic"/>
              <a:ea typeface="Century Gothic"/>
              <a:cs typeface="Century Gothic"/>
              <a:sym typeface="Century Gothic"/>
            </a:endParaRPr>
          </a:p>
        </p:txBody>
      </p:sp>
      <p:sp>
        <p:nvSpPr>
          <p:cNvPr id="336" name="Google Shape;336;p36"/>
          <p:cNvSpPr txBox="1"/>
          <p:nvPr/>
        </p:nvSpPr>
        <p:spPr>
          <a:xfrm>
            <a:off x="7430750" y="43875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99999"/>
                </a:solidFill>
                <a:latin typeface="Century Gothic"/>
                <a:ea typeface="Century Gothic"/>
                <a:cs typeface="Century Gothic"/>
                <a:sym typeface="Century Gothic"/>
              </a:rPr>
              <a:t>– E. Lahiani</a:t>
            </a:r>
            <a:endParaRPr>
              <a:solidFill>
                <a:srgbClr val="999999"/>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idx="1" type="body"/>
          </p:nvPr>
        </p:nvSpPr>
        <p:spPr>
          <a:xfrm>
            <a:off x="575700" y="1276175"/>
            <a:ext cx="6153900" cy="3422100"/>
          </a:xfrm>
          <a:prstGeom prst="rect">
            <a:avLst/>
          </a:prstGeom>
        </p:spPr>
        <p:txBody>
          <a:bodyPr anchorCtr="0" anchor="t" bIns="91425" lIns="91425" spcFirstLastPara="1" rIns="91425" wrap="square" tIns="91425">
            <a:normAutofit lnSpcReduction="20000"/>
          </a:bodyPr>
          <a:lstStyle/>
          <a:p>
            <a:pPr indent="-333375" lvl="0" marL="457200" rtl="0" algn="l">
              <a:lnSpc>
                <a:spcPct val="100000"/>
              </a:lnSpc>
              <a:spcBef>
                <a:spcPts val="0"/>
              </a:spcBef>
              <a:spcAft>
                <a:spcPts val="0"/>
              </a:spcAft>
              <a:buClr>
                <a:srgbClr val="999999"/>
              </a:buClr>
              <a:buSzPts val="1650"/>
              <a:buChar char="●"/>
            </a:pPr>
            <a:r>
              <a:rPr lang="en-GB" sz="1650">
                <a:solidFill>
                  <a:srgbClr val="999999"/>
                </a:solidFill>
              </a:rPr>
              <a:t>Design-related: </a:t>
            </a:r>
            <a:endParaRPr sz="1650">
              <a:solidFill>
                <a:srgbClr val="999999"/>
              </a:solidFill>
            </a:endParaRPr>
          </a:p>
          <a:p>
            <a:pPr indent="0" lvl="0" marL="0" rtl="0" algn="l">
              <a:lnSpc>
                <a:spcPct val="100000"/>
              </a:lnSpc>
              <a:spcBef>
                <a:spcPts val="0"/>
              </a:spcBef>
              <a:spcAft>
                <a:spcPts val="0"/>
              </a:spcAft>
              <a:buNone/>
            </a:pPr>
            <a:r>
              <a:rPr lang="en-GB" sz="1650" u="sng">
                <a:solidFill>
                  <a:schemeClr val="hlink"/>
                </a:solidFill>
                <a:hlinkClick r:id="rId3"/>
              </a:rPr>
              <a:t>More about it here</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Curiosity: </a:t>
            </a:r>
            <a:r>
              <a:rPr lang="en-GB" sz="1650" u="sng">
                <a:solidFill>
                  <a:schemeClr val="hlink"/>
                </a:solidFill>
                <a:hlinkClick r:id="rId4"/>
              </a:rPr>
              <a:t>here</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Perseverance: </a:t>
            </a:r>
            <a:r>
              <a:rPr lang="en-GB" sz="1650" u="sng">
                <a:solidFill>
                  <a:schemeClr val="hlink"/>
                </a:solidFill>
                <a:hlinkClick r:id="rId5"/>
              </a:rPr>
              <a:t>here</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Mars: </a:t>
            </a:r>
            <a:r>
              <a:rPr lang="en-GB" sz="1650" u="sng">
                <a:solidFill>
                  <a:schemeClr val="hlink"/>
                </a:solidFill>
                <a:hlinkClick r:id="rId6"/>
              </a:rPr>
              <a:t>here</a:t>
            </a:r>
            <a:endParaRPr sz="1650">
              <a:solidFill>
                <a:srgbClr val="999999"/>
              </a:solidFill>
            </a:endParaRPr>
          </a:p>
          <a:p>
            <a:pPr indent="0" lvl="0" marL="0" rtl="0" algn="l">
              <a:lnSpc>
                <a:spcPct val="100000"/>
              </a:lnSpc>
              <a:spcBef>
                <a:spcPts val="0"/>
              </a:spcBef>
              <a:spcAft>
                <a:spcPts val="0"/>
              </a:spcAft>
              <a:buNone/>
            </a:pPr>
            <a:r>
              <a:t/>
            </a:r>
            <a:endParaRPr sz="1650">
              <a:solidFill>
                <a:srgbClr val="999999"/>
              </a:solidFill>
            </a:endParaRPr>
          </a:p>
          <a:p>
            <a:pPr indent="-333375" lvl="0" marL="457200" rtl="0" algn="l">
              <a:lnSpc>
                <a:spcPct val="100000"/>
              </a:lnSpc>
              <a:spcBef>
                <a:spcPts val="0"/>
              </a:spcBef>
              <a:spcAft>
                <a:spcPts val="0"/>
              </a:spcAft>
              <a:buClr>
                <a:srgbClr val="999999"/>
              </a:buClr>
              <a:buSzPts val="1650"/>
              <a:buChar char="●"/>
            </a:pPr>
            <a:r>
              <a:rPr lang="en-GB" sz="1650">
                <a:solidFill>
                  <a:srgbClr val="999999"/>
                </a:solidFill>
              </a:rPr>
              <a:t>Drivetrain-related:</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Mars 3D Model: </a:t>
            </a:r>
            <a:r>
              <a:rPr lang="en-GB" sz="1650" u="sng">
                <a:solidFill>
                  <a:schemeClr val="hlink"/>
                </a:solidFill>
                <a:hlinkClick r:id="rId7"/>
              </a:rPr>
              <a:t>here</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This interesting website: </a:t>
            </a:r>
            <a:r>
              <a:rPr lang="en-GB" sz="1650" u="sng">
                <a:solidFill>
                  <a:schemeClr val="hlink"/>
                </a:solidFill>
                <a:hlinkClick r:id="rId8"/>
              </a:rPr>
              <a:t>here</a:t>
            </a:r>
            <a:endParaRPr sz="1650">
              <a:solidFill>
                <a:srgbClr val="999999"/>
              </a:solidFill>
            </a:endParaRPr>
          </a:p>
          <a:p>
            <a:pPr indent="0" lvl="0" marL="0" rtl="0" algn="l">
              <a:lnSpc>
                <a:spcPct val="100000"/>
              </a:lnSpc>
              <a:spcBef>
                <a:spcPts val="0"/>
              </a:spcBef>
              <a:spcAft>
                <a:spcPts val="0"/>
              </a:spcAft>
              <a:buNone/>
            </a:pPr>
            <a:r>
              <a:t/>
            </a:r>
            <a:endParaRPr sz="1650">
              <a:solidFill>
                <a:srgbClr val="999999"/>
              </a:solidFill>
            </a:endParaRPr>
          </a:p>
          <a:p>
            <a:pPr indent="-333375" lvl="0" marL="457200" rtl="0" algn="l">
              <a:lnSpc>
                <a:spcPct val="100000"/>
              </a:lnSpc>
              <a:spcBef>
                <a:spcPts val="0"/>
              </a:spcBef>
              <a:spcAft>
                <a:spcPts val="0"/>
              </a:spcAft>
              <a:buClr>
                <a:srgbClr val="999999"/>
              </a:buClr>
              <a:buSzPts val="1650"/>
              <a:buChar char="●"/>
            </a:pPr>
            <a:r>
              <a:rPr lang="en-GB" sz="1650">
                <a:solidFill>
                  <a:srgbClr val="999999"/>
                </a:solidFill>
              </a:rPr>
              <a:t>Rovers:</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a:t>
            </a:r>
            <a:r>
              <a:rPr lang="en-GB" sz="1650">
                <a:solidFill>
                  <a:srgbClr val="999999"/>
                </a:solidFill>
              </a:rPr>
              <a:t>Perseverance</a:t>
            </a:r>
            <a:r>
              <a:rPr lang="en-GB" sz="1650">
                <a:solidFill>
                  <a:srgbClr val="999999"/>
                </a:solidFill>
              </a:rPr>
              <a:t>: </a:t>
            </a:r>
            <a:r>
              <a:rPr lang="en-GB" sz="1650" u="sng">
                <a:solidFill>
                  <a:schemeClr val="hlink"/>
                </a:solidFill>
                <a:hlinkClick r:id="rId9"/>
              </a:rPr>
              <a:t>here</a:t>
            </a:r>
            <a:endParaRPr sz="1650">
              <a:solidFill>
                <a:srgbClr val="999999"/>
              </a:solidFill>
            </a:endParaRPr>
          </a:p>
          <a:p>
            <a:pPr indent="0" lvl="0" marL="0" rtl="0" algn="l">
              <a:lnSpc>
                <a:spcPct val="100000"/>
              </a:lnSpc>
              <a:spcBef>
                <a:spcPts val="0"/>
              </a:spcBef>
              <a:spcAft>
                <a:spcPts val="0"/>
              </a:spcAft>
              <a:buNone/>
            </a:pPr>
            <a:r>
              <a:rPr lang="en-GB" sz="1650">
                <a:solidFill>
                  <a:srgbClr val="999999"/>
                </a:solidFill>
              </a:rPr>
              <a:t>- Curiosity: </a:t>
            </a:r>
            <a:r>
              <a:rPr lang="en-GB" sz="1650" u="sng">
                <a:solidFill>
                  <a:schemeClr val="hlink"/>
                </a:solidFill>
                <a:hlinkClick r:id="rId10"/>
              </a:rPr>
              <a:t>here</a:t>
            </a:r>
            <a:endParaRPr sz="1650">
              <a:solidFill>
                <a:srgbClr val="999999"/>
              </a:solidFill>
            </a:endParaRPr>
          </a:p>
          <a:p>
            <a:pPr indent="0" lvl="0" marL="0" rtl="0" algn="l">
              <a:lnSpc>
                <a:spcPct val="100000"/>
              </a:lnSpc>
              <a:spcBef>
                <a:spcPts val="0"/>
              </a:spcBef>
              <a:spcAft>
                <a:spcPts val="0"/>
              </a:spcAft>
              <a:buNone/>
            </a:pPr>
            <a:r>
              <a:t/>
            </a:r>
            <a:endParaRPr sz="1650">
              <a:solidFill>
                <a:srgbClr val="999999"/>
              </a:solidFill>
            </a:endParaRPr>
          </a:p>
          <a:p>
            <a:pPr indent="-333375" lvl="0" marL="457200" rtl="0" algn="l">
              <a:lnSpc>
                <a:spcPct val="100000"/>
              </a:lnSpc>
              <a:spcBef>
                <a:spcPts val="0"/>
              </a:spcBef>
              <a:spcAft>
                <a:spcPts val="0"/>
              </a:spcAft>
              <a:buClr>
                <a:srgbClr val="999999"/>
              </a:buClr>
              <a:buSzPts val="1650"/>
              <a:buChar char="●"/>
            </a:pPr>
            <a:r>
              <a:rPr lang="en-GB" sz="1650">
                <a:solidFill>
                  <a:srgbClr val="999999"/>
                </a:solidFill>
              </a:rPr>
              <a:t>More on the Cassini-Huygens Spacecraft (our inspiration for the Saturn-Titan mission): </a:t>
            </a:r>
            <a:r>
              <a:rPr lang="en-GB" sz="1650" u="sng">
                <a:solidFill>
                  <a:schemeClr val="hlink"/>
                </a:solidFill>
                <a:hlinkClick r:id="rId11"/>
              </a:rPr>
              <a:t>here</a:t>
            </a:r>
            <a:endParaRPr/>
          </a:p>
        </p:txBody>
      </p:sp>
      <p:sp>
        <p:nvSpPr>
          <p:cNvPr id="342" name="Google Shape;342;p37"/>
          <p:cNvSpPr txBox="1"/>
          <p:nvPr>
            <p:ph type="title"/>
          </p:nvPr>
        </p:nvSpPr>
        <p:spPr>
          <a:xfrm>
            <a:off x="575700" y="500025"/>
            <a:ext cx="47760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4- </a:t>
            </a:r>
            <a:r>
              <a:rPr lang="en-GB" sz="3600"/>
              <a:t>References:</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idx="1" type="body"/>
          </p:nvPr>
        </p:nvSpPr>
        <p:spPr>
          <a:xfrm>
            <a:off x="1229400" y="1152600"/>
            <a:ext cx="6380400" cy="207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3800">
                <a:latin typeface="Cairo"/>
                <a:ea typeface="Cairo"/>
                <a:cs typeface="Cairo"/>
                <a:sym typeface="Cairo"/>
              </a:rPr>
              <a:t>Thank you for your attention.</a:t>
            </a:r>
            <a:endParaRPr sz="3800">
              <a:latin typeface="Cairo"/>
              <a:ea typeface="Cairo"/>
              <a:cs typeface="Cairo"/>
              <a:sym typeface="Cairo"/>
            </a:endParaRPr>
          </a:p>
        </p:txBody>
      </p:sp>
      <p:pic>
        <p:nvPicPr>
          <p:cNvPr id="348" name="Google Shape;348;p38"/>
          <p:cNvPicPr preferRelativeResize="0"/>
          <p:nvPr/>
        </p:nvPicPr>
        <p:blipFill rotWithShape="1">
          <a:blip r:embed="rId3">
            <a:alphaModFix/>
          </a:blip>
          <a:srcRect b="0" l="0" r="28525" t="0"/>
          <a:stretch/>
        </p:blipFill>
        <p:spPr>
          <a:xfrm flipH="1">
            <a:off x="7762200" y="3772650"/>
            <a:ext cx="1381800" cy="1370850"/>
          </a:xfrm>
          <a:prstGeom prst="rect">
            <a:avLst/>
          </a:prstGeom>
          <a:noFill/>
          <a:ln>
            <a:noFill/>
          </a:ln>
        </p:spPr>
      </p:pic>
      <p:pic>
        <p:nvPicPr>
          <p:cNvPr id="349" name="Google Shape;349;p38"/>
          <p:cNvPicPr preferRelativeResize="0"/>
          <p:nvPr/>
        </p:nvPicPr>
        <p:blipFill>
          <a:blip r:embed="rId4">
            <a:alphaModFix/>
          </a:blip>
          <a:stretch>
            <a:fillRect/>
          </a:stretch>
        </p:blipFill>
        <p:spPr>
          <a:xfrm>
            <a:off x="4239800" y="2994200"/>
            <a:ext cx="1810176" cy="1810176"/>
          </a:xfrm>
          <a:prstGeom prst="rect">
            <a:avLst/>
          </a:prstGeom>
          <a:noFill/>
          <a:ln>
            <a:noFill/>
          </a:ln>
        </p:spPr>
      </p:pic>
      <p:pic>
        <p:nvPicPr>
          <p:cNvPr id="350" name="Google Shape;350;p38"/>
          <p:cNvPicPr preferRelativeResize="0"/>
          <p:nvPr/>
        </p:nvPicPr>
        <p:blipFill rotWithShape="1">
          <a:blip r:embed="rId5">
            <a:alphaModFix amt="80000"/>
          </a:blip>
          <a:srcRect b="0" l="0" r="0" t="0"/>
          <a:stretch/>
        </p:blipFill>
        <p:spPr>
          <a:xfrm>
            <a:off x="2373475" y="2994200"/>
            <a:ext cx="1810200" cy="18102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ctrTitle"/>
          </p:nvPr>
        </p:nvSpPr>
        <p:spPr>
          <a:xfrm>
            <a:off x="3058975" y="1465125"/>
            <a:ext cx="4996200" cy="157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1- </a:t>
            </a:r>
            <a:endParaRPr/>
          </a:p>
          <a:p>
            <a:pPr indent="0" lvl="0" marL="0" rtl="0" algn="ctr">
              <a:spcBef>
                <a:spcPts val="0"/>
              </a:spcBef>
              <a:spcAft>
                <a:spcPts val="0"/>
              </a:spcAft>
              <a:buNone/>
            </a:pPr>
            <a:r>
              <a:rPr lang="en-GB"/>
              <a:t>Sub-team progress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759075"/>
            <a:ext cx="3036300" cy="2651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The spacecraft’s</a:t>
            </a:r>
            <a:r>
              <a:rPr b="1" lang="en-GB"/>
              <a:t> </a:t>
            </a:r>
            <a:r>
              <a:rPr lang="en-GB"/>
              <a:t>built-in </a:t>
            </a:r>
            <a:r>
              <a:rPr b="1" lang="en-GB"/>
              <a:t>Laboratory:</a:t>
            </a:r>
            <a:endParaRPr b="1"/>
          </a:p>
        </p:txBody>
      </p:sp>
      <p:sp>
        <p:nvSpPr>
          <p:cNvPr id="156" name="Google Shape;156;p16"/>
          <p:cNvSpPr txBox="1"/>
          <p:nvPr>
            <p:ph idx="1" type="subTitle"/>
          </p:nvPr>
        </p:nvSpPr>
        <p:spPr>
          <a:xfrm>
            <a:off x="1297500" y="3537975"/>
            <a:ext cx="3036300" cy="5061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rgbClr val="999999"/>
                </a:solidFill>
                <a:latin typeface="Cairo"/>
                <a:ea typeface="Cairo"/>
                <a:cs typeface="Cairo"/>
                <a:sym typeface="Cairo"/>
              </a:rPr>
              <a:t>Sub-team representer:</a:t>
            </a:r>
            <a:endParaRPr>
              <a:solidFill>
                <a:srgbClr val="999999"/>
              </a:solidFill>
              <a:latin typeface="Cairo"/>
              <a:ea typeface="Cairo"/>
              <a:cs typeface="Cairo"/>
              <a:sym typeface="Cairo"/>
            </a:endParaRPr>
          </a:p>
          <a:p>
            <a:pPr indent="0" lvl="0" marL="0" rtl="0" algn="l">
              <a:spcBef>
                <a:spcPts val="0"/>
              </a:spcBef>
              <a:spcAft>
                <a:spcPts val="0"/>
              </a:spcAft>
              <a:buNone/>
            </a:pPr>
            <a:r>
              <a:rPr lang="en-GB">
                <a:solidFill>
                  <a:srgbClr val="999999"/>
                </a:solidFill>
                <a:latin typeface="Cairo"/>
                <a:ea typeface="Cairo"/>
                <a:cs typeface="Cairo"/>
                <a:sym typeface="Cairo"/>
              </a:rPr>
              <a:t>Med. Hedi Ben Jmeaa</a:t>
            </a:r>
            <a:endParaRPr>
              <a:solidFill>
                <a:srgbClr val="999999"/>
              </a:solidFill>
              <a:latin typeface="Cairo"/>
              <a:ea typeface="Cairo"/>
              <a:cs typeface="Cairo"/>
              <a:sym typeface="Cairo"/>
            </a:endParaRPr>
          </a:p>
        </p:txBody>
      </p:sp>
      <p:sp>
        <p:nvSpPr>
          <p:cNvPr id="157" name="Google Shape;157;p16"/>
          <p:cNvSpPr txBox="1"/>
          <p:nvPr>
            <p:ph idx="2" type="body"/>
          </p:nvPr>
        </p:nvSpPr>
        <p:spPr>
          <a:xfrm>
            <a:off x="4648200" y="759075"/>
            <a:ext cx="3676800" cy="3285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romanUcPeriod"/>
            </a:pPr>
            <a:r>
              <a:rPr lang="en-GB" sz="1900">
                <a:latin typeface="Century Gothic"/>
                <a:ea typeface="Century Gothic"/>
                <a:cs typeface="Century Gothic"/>
                <a:sym typeface="Century Gothic"/>
              </a:rPr>
              <a:t>Tiny Spectrometer (</a:t>
            </a:r>
            <a:r>
              <a:rPr lang="en-GB" sz="1900">
                <a:latin typeface="Century Gothic"/>
                <a:ea typeface="Century Gothic"/>
                <a:cs typeface="Century Gothic"/>
                <a:sym typeface="Century Gothic"/>
              </a:rPr>
              <a:t>AS7265x)</a:t>
            </a:r>
            <a:endParaRPr sz="1900">
              <a:latin typeface="Century Gothic"/>
              <a:ea typeface="Century Gothic"/>
              <a:cs typeface="Century Gothic"/>
              <a:sym typeface="Century Gothic"/>
            </a:endParaRPr>
          </a:p>
          <a:p>
            <a:pPr indent="-349250" lvl="0" marL="457200" rtl="0" algn="l">
              <a:lnSpc>
                <a:spcPct val="140000"/>
              </a:lnSpc>
              <a:spcBef>
                <a:spcPts val="0"/>
              </a:spcBef>
              <a:spcAft>
                <a:spcPts val="0"/>
              </a:spcAft>
              <a:buSzPts val="1900"/>
              <a:buFont typeface="Century Gothic"/>
              <a:buAutoNum type="romanUcPeriod"/>
            </a:pPr>
            <a:r>
              <a:rPr lang="en-GB" sz="1900">
                <a:latin typeface="Century Gothic"/>
                <a:ea typeface="Century Gothic"/>
                <a:cs typeface="Century Gothic"/>
                <a:sym typeface="Century Gothic"/>
              </a:rPr>
              <a:t>What is Light Spectroscopy?</a:t>
            </a:r>
            <a:endParaRPr sz="1900">
              <a:latin typeface="Century Gothic"/>
              <a:ea typeface="Century Gothic"/>
              <a:cs typeface="Century Gothic"/>
              <a:sym typeface="Century Gothic"/>
            </a:endParaRPr>
          </a:p>
          <a:p>
            <a:pPr indent="-349250" lvl="0" marL="457200" rtl="0" algn="l">
              <a:lnSpc>
                <a:spcPct val="140000"/>
              </a:lnSpc>
              <a:spcBef>
                <a:spcPts val="0"/>
              </a:spcBef>
              <a:spcAft>
                <a:spcPts val="0"/>
              </a:spcAft>
              <a:buSzPts val="1900"/>
              <a:buFont typeface="Century Gothic"/>
              <a:buAutoNum type="romanUcPeriod"/>
            </a:pPr>
            <a:r>
              <a:rPr lang="en-GB" sz="1900">
                <a:latin typeface="Century Gothic"/>
                <a:ea typeface="Century Gothic"/>
                <a:cs typeface="Century Gothic"/>
                <a:sym typeface="Century Gothic"/>
              </a:rPr>
              <a:t>AS7265x Triad Spectroscopy Sensor</a:t>
            </a:r>
            <a:endParaRPr sz="1900">
              <a:latin typeface="Century Gothic"/>
              <a:ea typeface="Century Gothic"/>
              <a:cs typeface="Century Gothic"/>
              <a:sym typeface="Century Gothic"/>
            </a:endParaRPr>
          </a:p>
          <a:p>
            <a:pPr indent="-349250" lvl="0" marL="457200" rtl="0" algn="l">
              <a:lnSpc>
                <a:spcPct val="140000"/>
              </a:lnSpc>
              <a:spcBef>
                <a:spcPts val="0"/>
              </a:spcBef>
              <a:spcAft>
                <a:spcPts val="0"/>
              </a:spcAft>
              <a:buSzPts val="1900"/>
              <a:buFont typeface="Century Gothic"/>
              <a:buAutoNum type="romanUcPeriod"/>
            </a:pPr>
            <a:r>
              <a:rPr lang="en-GB" sz="1900">
                <a:latin typeface="Century Gothic"/>
                <a:ea typeface="Century Gothic"/>
                <a:cs typeface="Century Gothic"/>
                <a:sym typeface="Century Gothic"/>
              </a:rPr>
              <a:t>Price</a:t>
            </a:r>
            <a:endParaRPr sz="1900">
              <a:latin typeface="Century Gothic"/>
              <a:ea typeface="Century Gothic"/>
              <a:cs typeface="Century Gothic"/>
              <a:sym typeface="Century Gothic"/>
            </a:endParaRPr>
          </a:p>
        </p:txBody>
      </p:sp>
      <p:pic>
        <p:nvPicPr>
          <p:cNvPr id="158" name="Google Shape;158;p16"/>
          <p:cNvPicPr preferRelativeResize="0"/>
          <p:nvPr/>
        </p:nvPicPr>
        <p:blipFill>
          <a:blip r:embed="rId3">
            <a:alphaModFix/>
          </a:blip>
          <a:stretch>
            <a:fillRect/>
          </a:stretch>
        </p:blipFill>
        <p:spPr>
          <a:xfrm>
            <a:off x="1758775" y="1988225"/>
            <a:ext cx="2113750" cy="137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idx="2" type="body"/>
          </p:nvPr>
        </p:nvSpPr>
        <p:spPr>
          <a:xfrm>
            <a:off x="536550" y="3470025"/>
            <a:ext cx="8070900" cy="13809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Reflectance spectrometers work on a simple principle: different things reflect different wavelengths in different amounts, and because similar materials do this similarly, the measurements can be used as a kind of fingerprint or signature.</a:t>
            </a:r>
            <a:endParaRPr>
              <a:latin typeface="Montserrat"/>
              <a:ea typeface="Montserrat"/>
              <a:cs typeface="Montserrat"/>
              <a:sym typeface="Montserrat"/>
            </a:endParaRPr>
          </a:p>
        </p:txBody>
      </p:sp>
      <p:sp>
        <p:nvSpPr>
          <p:cNvPr id="164" name="Google Shape;164;p17"/>
          <p:cNvSpPr txBox="1"/>
          <p:nvPr/>
        </p:nvSpPr>
        <p:spPr>
          <a:xfrm>
            <a:off x="1087875" y="685075"/>
            <a:ext cx="38403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Century Gothic"/>
              <a:buAutoNum type="romanUcPeriod"/>
            </a:pPr>
            <a:r>
              <a:rPr lang="en-GB" sz="2100">
                <a:solidFill>
                  <a:schemeClr val="lt1"/>
                </a:solidFill>
                <a:latin typeface="Century Gothic"/>
                <a:ea typeface="Century Gothic"/>
                <a:cs typeface="Century Gothic"/>
                <a:sym typeface="Century Gothic"/>
              </a:rPr>
              <a:t>Tiny Spectrometer</a:t>
            </a:r>
            <a:endParaRPr sz="2100">
              <a:solidFill>
                <a:schemeClr val="lt1"/>
              </a:solidFill>
              <a:latin typeface="Century Gothic"/>
              <a:ea typeface="Century Gothic"/>
              <a:cs typeface="Century Gothic"/>
              <a:sym typeface="Century Gothic"/>
            </a:endParaRPr>
          </a:p>
        </p:txBody>
      </p:sp>
      <p:pic>
        <p:nvPicPr>
          <p:cNvPr id="165" name="Google Shape;165;p17"/>
          <p:cNvPicPr preferRelativeResize="0"/>
          <p:nvPr/>
        </p:nvPicPr>
        <p:blipFill>
          <a:blip r:embed="rId3">
            <a:alphaModFix/>
          </a:blip>
          <a:stretch>
            <a:fillRect/>
          </a:stretch>
        </p:blipFill>
        <p:spPr>
          <a:xfrm>
            <a:off x="2214475" y="1192963"/>
            <a:ext cx="4817199" cy="21765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idx="2" type="body"/>
          </p:nvPr>
        </p:nvSpPr>
        <p:spPr>
          <a:xfrm>
            <a:off x="619325" y="1240125"/>
            <a:ext cx="7956900" cy="1959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The term Spectroscopy means the study of the interaction between matter and electromagnetic radiation as a function of the wavelength or frequency of the radiation. In simpler terms, spectroscopy is the precise study of color as generalized from visible light to all bands of the electromagnetic spectrum. By performing this dissection and analysis of an object’s light, the researcher can infer the physical properties of that object such as </a:t>
            </a:r>
            <a:r>
              <a:rPr i="1" lang="en-GB" sz="1500">
                <a:latin typeface="Montserrat"/>
                <a:ea typeface="Montserrat"/>
                <a:cs typeface="Montserrat"/>
                <a:sym typeface="Montserrat"/>
              </a:rPr>
              <a:t>temperature, mass, luminosity, and composition</a:t>
            </a:r>
            <a:r>
              <a:rPr lang="en-GB" sz="1500">
                <a:latin typeface="Montserrat"/>
                <a:ea typeface="Montserrat"/>
                <a:cs typeface="Montserrat"/>
                <a:sym typeface="Montserrat"/>
              </a:rPr>
              <a:t>.</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1200"/>
              </a:spcAft>
              <a:buNone/>
            </a:pPr>
            <a:r>
              <a:t/>
            </a:r>
            <a:endParaRPr sz="1500">
              <a:latin typeface="Montserrat"/>
              <a:ea typeface="Montserrat"/>
              <a:cs typeface="Montserrat"/>
              <a:sym typeface="Montserrat"/>
            </a:endParaRPr>
          </a:p>
        </p:txBody>
      </p:sp>
      <p:sp>
        <p:nvSpPr>
          <p:cNvPr id="171" name="Google Shape;171;p18"/>
          <p:cNvSpPr txBox="1"/>
          <p:nvPr/>
        </p:nvSpPr>
        <p:spPr>
          <a:xfrm>
            <a:off x="1076525" y="674525"/>
            <a:ext cx="396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1"/>
                </a:solidFill>
                <a:latin typeface="Century Gothic"/>
                <a:ea typeface="Century Gothic"/>
                <a:cs typeface="Century Gothic"/>
                <a:sym typeface="Century Gothic"/>
              </a:rPr>
              <a:t>II.   </a:t>
            </a:r>
            <a:r>
              <a:rPr lang="en-GB" sz="2100">
                <a:solidFill>
                  <a:schemeClr val="lt1"/>
                </a:solidFill>
                <a:latin typeface="Century Gothic"/>
                <a:ea typeface="Century Gothic"/>
                <a:cs typeface="Century Gothic"/>
                <a:sym typeface="Century Gothic"/>
              </a:rPr>
              <a:t>Light Spectroscopy</a:t>
            </a:r>
            <a:endParaRPr sz="2100">
              <a:solidFill>
                <a:schemeClr val="lt1"/>
              </a:solidFill>
              <a:latin typeface="Century Gothic"/>
              <a:ea typeface="Century Gothic"/>
              <a:cs typeface="Century Gothic"/>
              <a:sym typeface="Century Gothic"/>
            </a:endParaRPr>
          </a:p>
        </p:txBody>
      </p:sp>
      <p:pic>
        <p:nvPicPr>
          <p:cNvPr id="172" name="Google Shape;172;p18"/>
          <p:cNvPicPr preferRelativeResize="0"/>
          <p:nvPr/>
        </p:nvPicPr>
        <p:blipFill>
          <a:blip r:embed="rId3">
            <a:alphaModFix/>
          </a:blip>
          <a:stretch>
            <a:fillRect/>
          </a:stretch>
        </p:blipFill>
        <p:spPr>
          <a:xfrm>
            <a:off x="1868713" y="3199200"/>
            <a:ext cx="5190525" cy="178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idx="2" type="body"/>
          </p:nvPr>
        </p:nvSpPr>
        <p:spPr>
          <a:xfrm>
            <a:off x="816575" y="1468725"/>
            <a:ext cx="3610200" cy="3060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The AS7265x is the simplest Triad Spectroscopy Sensor from Sparkfun which can also be called a Spectrophotometer. The sensor is formed by combining three sensors AS72651, AS72652 &amp; AS72653. The AS72651 is for measuring the visible light spectrum. Similarly, AS72652 is for measuring UV Light. The AS72653 is an IR Sensor for measuring IR Radiation. </a:t>
            </a:r>
            <a:endParaRPr>
              <a:latin typeface="Montserrat"/>
              <a:ea typeface="Montserrat"/>
              <a:cs typeface="Montserrat"/>
              <a:sym typeface="Montserrat"/>
            </a:endParaRPr>
          </a:p>
          <a:p>
            <a:pPr indent="0" lvl="0" marL="0" rtl="0" algn="l">
              <a:spcBef>
                <a:spcPts val="0"/>
              </a:spcBef>
              <a:spcAft>
                <a:spcPts val="1200"/>
              </a:spcAft>
              <a:buNone/>
            </a:pPr>
            <a:r>
              <a:t/>
            </a:r>
            <a:endParaRPr sz="2000">
              <a:latin typeface="Montserrat"/>
              <a:ea typeface="Montserrat"/>
              <a:cs typeface="Montserrat"/>
              <a:sym typeface="Montserrat"/>
            </a:endParaRPr>
          </a:p>
        </p:txBody>
      </p:sp>
      <p:sp>
        <p:nvSpPr>
          <p:cNvPr id="178" name="Google Shape;178;p19"/>
          <p:cNvSpPr txBox="1"/>
          <p:nvPr/>
        </p:nvSpPr>
        <p:spPr>
          <a:xfrm>
            <a:off x="1076525" y="674525"/>
            <a:ext cx="546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1"/>
                </a:solidFill>
                <a:latin typeface="Century Gothic"/>
                <a:ea typeface="Century Gothic"/>
                <a:cs typeface="Century Gothic"/>
                <a:sym typeface="Century Gothic"/>
              </a:rPr>
              <a:t>III.   </a:t>
            </a:r>
            <a:r>
              <a:rPr lang="en-GB" sz="2100">
                <a:solidFill>
                  <a:schemeClr val="lt1"/>
                </a:solidFill>
                <a:latin typeface="Century Gothic"/>
                <a:ea typeface="Century Gothic"/>
                <a:cs typeface="Century Gothic"/>
                <a:sym typeface="Century Gothic"/>
              </a:rPr>
              <a:t>AS7265x Triad Spectroscopy Sensor</a:t>
            </a:r>
            <a:endParaRPr sz="2100">
              <a:solidFill>
                <a:schemeClr val="lt1"/>
              </a:solidFill>
              <a:latin typeface="Century Gothic"/>
              <a:ea typeface="Century Gothic"/>
              <a:cs typeface="Century Gothic"/>
              <a:sym typeface="Century Gothic"/>
            </a:endParaRPr>
          </a:p>
        </p:txBody>
      </p:sp>
      <p:pic>
        <p:nvPicPr>
          <p:cNvPr id="179" name="Google Shape;179;p19"/>
          <p:cNvPicPr preferRelativeResize="0"/>
          <p:nvPr/>
        </p:nvPicPr>
        <p:blipFill>
          <a:blip r:embed="rId3">
            <a:alphaModFix/>
          </a:blip>
          <a:stretch>
            <a:fillRect/>
          </a:stretch>
        </p:blipFill>
        <p:spPr>
          <a:xfrm>
            <a:off x="4671013" y="1802025"/>
            <a:ext cx="3610074" cy="239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idx="2" type="body"/>
          </p:nvPr>
        </p:nvSpPr>
        <p:spPr>
          <a:xfrm>
            <a:off x="1076525" y="1004400"/>
            <a:ext cx="3495600" cy="31347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The AS7265x Triad Spectroscopy Spectral Sensor detects light from a wavelength of 410 nm to 940nm. The sensor has the ability to measure 18 individual light frequencies with precision down to 28.6 nW/cm2 and accuracy of +/-12%. The sensor operates at a typical voltage of 3.3V. The sensor has I2C pins as SDA (Serial Data) &amp; SCL (Serial Clock) with an I2C address of 0x49. The default baud rate for the sensor is 115200.</a:t>
            </a:r>
            <a:endParaRPr sz="1400">
              <a:latin typeface="Montserrat"/>
              <a:ea typeface="Montserrat"/>
              <a:cs typeface="Montserrat"/>
              <a:sym typeface="Montserrat"/>
            </a:endParaRPr>
          </a:p>
          <a:p>
            <a:pPr indent="0" lvl="0" marL="0" rtl="0" algn="l">
              <a:spcBef>
                <a:spcPts val="0"/>
              </a:spcBef>
              <a:spcAft>
                <a:spcPts val="1200"/>
              </a:spcAft>
              <a:buNone/>
            </a:pPr>
            <a:r>
              <a:t/>
            </a:r>
            <a:endParaRPr sz="1800">
              <a:latin typeface="Montserrat"/>
              <a:ea typeface="Montserrat"/>
              <a:cs typeface="Montserrat"/>
              <a:sym typeface="Montserrat"/>
            </a:endParaRPr>
          </a:p>
        </p:txBody>
      </p:sp>
      <p:pic>
        <p:nvPicPr>
          <p:cNvPr id="185" name="Google Shape;185;p20"/>
          <p:cNvPicPr preferRelativeResize="0"/>
          <p:nvPr/>
        </p:nvPicPr>
        <p:blipFill>
          <a:blip r:embed="rId3">
            <a:alphaModFix/>
          </a:blip>
          <a:stretch>
            <a:fillRect/>
          </a:stretch>
        </p:blipFill>
        <p:spPr>
          <a:xfrm>
            <a:off x="4572122" y="1004363"/>
            <a:ext cx="3931475" cy="3134766"/>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idx="2" type="body"/>
          </p:nvPr>
        </p:nvSpPr>
        <p:spPr>
          <a:xfrm>
            <a:off x="1228925" y="2740700"/>
            <a:ext cx="4123500" cy="1485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a:ea typeface="Montserrat"/>
                <a:cs typeface="Montserrat"/>
                <a:sym typeface="Montserrat"/>
              </a:rPr>
              <a:t>This product can be accessed through Sparkfun’s official website for 65$ containing the whole three sensors that make the AS726x spectrophotometer.</a:t>
            </a:r>
            <a:endParaRPr sz="1600">
              <a:latin typeface="Montserrat"/>
              <a:ea typeface="Montserrat"/>
              <a:cs typeface="Montserrat"/>
              <a:sym typeface="Montserrat"/>
            </a:endParaRPr>
          </a:p>
        </p:txBody>
      </p:sp>
      <p:sp>
        <p:nvSpPr>
          <p:cNvPr id="191" name="Google Shape;191;p21"/>
          <p:cNvSpPr txBox="1"/>
          <p:nvPr/>
        </p:nvSpPr>
        <p:spPr>
          <a:xfrm>
            <a:off x="1076525" y="674525"/>
            <a:ext cx="513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1"/>
                </a:solidFill>
                <a:latin typeface="Century Gothic"/>
                <a:ea typeface="Century Gothic"/>
                <a:cs typeface="Century Gothic"/>
                <a:sym typeface="Century Gothic"/>
              </a:rPr>
              <a:t>IV.   </a:t>
            </a:r>
            <a:r>
              <a:rPr lang="en-GB" sz="2100">
                <a:solidFill>
                  <a:schemeClr val="lt1"/>
                </a:solidFill>
                <a:latin typeface="Century Gothic"/>
                <a:ea typeface="Century Gothic"/>
                <a:cs typeface="Century Gothic"/>
                <a:sym typeface="Century Gothic"/>
              </a:rPr>
              <a:t>Price </a:t>
            </a:r>
            <a:endParaRPr sz="2100">
              <a:solidFill>
                <a:schemeClr val="lt1"/>
              </a:solidFill>
              <a:latin typeface="Century Gothic"/>
              <a:ea typeface="Century Gothic"/>
              <a:cs typeface="Century Gothic"/>
              <a:sym typeface="Century Gothic"/>
            </a:endParaRPr>
          </a:p>
        </p:txBody>
      </p:sp>
      <p:pic>
        <p:nvPicPr>
          <p:cNvPr id="192" name="Google Shape;192;p21"/>
          <p:cNvPicPr preferRelativeResize="0"/>
          <p:nvPr/>
        </p:nvPicPr>
        <p:blipFill>
          <a:blip r:embed="rId3">
            <a:alphaModFix/>
          </a:blip>
          <a:stretch>
            <a:fillRect/>
          </a:stretch>
        </p:blipFill>
        <p:spPr>
          <a:xfrm>
            <a:off x="1109075" y="1272325"/>
            <a:ext cx="7024750" cy="1369129"/>
          </a:xfrm>
          <a:prstGeom prst="rect">
            <a:avLst/>
          </a:prstGeom>
          <a:noFill/>
          <a:ln>
            <a:noFill/>
          </a:ln>
        </p:spPr>
      </p:pic>
      <p:pic>
        <p:nvPicPr>
          <p:cNvPr id="193" name="Google Shape;193;p21"/>
          <p:cNvPicPr preferRelativeResize="0"/>
          <p:nvPr/>
        </p:nvPicPr>
        <p:blipFill rotWithShape="1">
          <a:blip r:embed="rId4">
            <a:alphaModFix/>
          </a:blip>
          <a:srcRect b="12849" l="5694" r="6839" t="11116"/>
          <a:stretch/>
        </p:blipFill>
        <p:spPr>
          <a:xfrm>
            <a:off x="5573425" y="2186413"/>
            <a:ext cx="2560399" cy="203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